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30"/>
  </p:notesMasterIdLst>
  <p:handoutMasterIdLst>
    <p:handoutMasterId r:id="rId31"/>
  </p:handoutMasterIdLst>
  <p:sldIdLst>
    <p:sldId id="256" r:id="rId5"/>
    <p:sldId id="287" r:id="rId6"/>
    <p:sldId id="318" r:id="rId7"/>
    <p:sldId id="288" r:id="rId8"/>
    <p:sldId id="290" r:id="rId9"/>
    <p:sldId id="289" r:id="rId10"/>
    <p:sldId id="292" r:id="rId11"/>
    <p:sldId id="291" r:id="rId12"/>
    <p:sldId id="283" r:id="rId13"/>
    <p:sldId id="299" r:id="rId14"/>
    <p:sldId id="280" r:id="rId15"/>
    <p:sldId id="273" r:id="rId16"/>
    <p:sldId id="274" r:id="rId17"/>
    <p:sldId id="285" r:id="rId18"/>
    <p:sldId id="276" r:id="rId19"/>
    <p:sldId id="278" r:id="rId20"/>
    <p:sldId id="320" r:id="rId21"/>
    <p:sldId id="313" r:id="rId22"/>
    <p:sldId id="319" r:id="rId23"/>
    <p:sldId id="314" r:id="rId24"/>
    <p:sldId id="317" r:id="rId25"/>
    <p:sldId id="316" r:id="rId26"/>
    <p:sldId id="321" r:id="rId27"/>
    <p:sldId id="310" r:id="rId28"/>
    <p:sldId id="311" r:id="rId2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75540" autoAdjust="0"/>
  </p:normalViewPr>
  <p:slideViewPr>
    <p:cSldViewPr snapToGrid="0">
      <p:cViewPr varScale="1">
        <p:scale>
          <a:sx n="84" d="100"/>
          <a:sy n="84" d="100"/>
        </p:scale>
        <p:origin x="1344" y="9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6D7858F-6309-4F09-BEA0-6CBF97E55806}" type="datetimeFigureOut">
              <a:rPr lang="en-US" smtClean="0"/>
              <a:t>10/22/2024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4F53C5D-CD12-6D4C-A980-0612968271E2}" type="datetimeFigureOut">
              <a:rPr lang="en-US" smtClean="0"/>
              <a:t>10/22/2024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CDVSA.grants@alaska.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3422" indent="-173422">
              <a:buFont typeface="Arial" panose="020B0604020202020204" pitchFamily="34" charset="0"/>
              <a:buChar char="•"/>
            </a:pPr>
            <a:r>
              <a:rPr lang="en-US" dirty="0"/>
              <a:t>Presenters intro</a:t>
            </a:r>
          </a:p>
          <a:p>
            <a:pPr marL="173422" indent="-173422">
              <a:buFont typeface="Arial" panose="020B0604020202020204" pitchFamily="34" charset="0"/>
              <a:buChar char="•"/>
            </a:pPr>
            <a:r>
              <a:rPr lang="en-US" dirty="0"/>
              <a:t>Questions? Please write/submit your questions in the notecards and we will address them at the end of this presentation</a:t>
            </a:r>
          </a:p>
          <a:p>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3788794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solidFill>
                <a:schemeClr val="tx2"/>
              </a:solidFill>
              <a:latin typeface="Arial" panose="020B0604020202020204" pitchFamily="34" charset="0"/>
              <a:cs typeface="Arial" panose="020B0604020202020204" pitchFamily="34" charset="0"/>
            </a:endParaRPr>
          </a:p>
          <a:p>
            <a:pPr defTabSz="924916">
              <a:defRPr/>
            </a:pPr>
            <a:r>
              <a:rPr lang="en-US" dirty="0">
                <a:solidFill>
                  <a:schemeClr val="tx2"/>
                </a:solidFill>
                <a:latin typeface="Arial" panose="020B0604020202020204" pitchFamily="34" charset="0"/>
                <a:cs typeface="Arial" panose="020B0604020202020204" pitchFamily="34" charset="0"/>
              </a:rPr>
              <a:t>Subgrantees receiving State General Funds can request drawdown funds according to this schedule.  The exception being the initial drawdown; this will be processed automatically by your grants administrator upon execution of your award.  Please work with your grants administrator if you need additional funds outside of this schedule and final determination of drawdown amount will be based on cumulative financial reporting to date.   </a:t>
            </a:r>
          </a:p>
          <a:p>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endParaRPr lang="en-US" b="1" dirty="0">
              <a:solidFill>
                <a:schemeClr val="tx2"/>
              </a:solidFill>
            </a:endParaRPr>
          </a:p>
        </p:txBody>
      </p:sp>
      <p:sp>
        <p:nvSpPr>
          <p:cNvPr id="4" name="Slide Number Placeholder 3"/>
          <p:cNvSpPr>
            <a:spLocks noGrp="1"/>
          </p:cNvSpPr>
          <p:nvPr>
            <p:ph type="sldNum" sz="quarter" idx="10"/>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277403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dirty="0"/>
              <a:t>CDVSA is not allowed to advance federal dollars the same as state dollars;</a:t>
            </a:r>
            <a:endParaRPr lang="en-US" sz="1100" dirty="0"/>
          </a:p>
          <a:p>
            <a:pPr marL="173422" indent="-173422">
              <a:buFont typeface="Arial" panose="020B0604020202020204" pitchFamily="34" charset="0"/>
              <a:buChar char="•"/>
            </a:pPr>
            <a:r>
              <a:rPr lang="en-US" dirty="0"/>
              <a:t>Same as last year, CDVSA has created Reimbursement Request worksheets for all federally funded sub-awards. These worksheets basically create an invoice that is retained as a financial source document;</a:t>
            </a:r>
            <a:endParaRPr lang="en-US" sz="1100" dirty="0"/>
          </a:p>
          <a:p>
            <a:pPr marL="173422" indent="-173422">
              <a:buFont typeface="Arial" panose="020B0604020202020204" pitchFamily="34" charset="0"/>
              <a:buChar char="•"/>
            </a:pPr>
            <a:r>
              <a:rPr lang="en-US" dirty="0"/>
              <a:t>There are 12 scheduled monthly reimbursements per state fiscal year. The due date for a monthly reimbursement request is on the 15</a:t>
            </a:r>
            <a:r>
              <a:rPr lang="en-US" baseline="30000" dirty="0"/>
              <a:t>th</a:t>
            </a:r>
            <a:r>
              <a:rPr lang="en-US" dirty="0"/>
              <a:t> of the following month;</a:t>
            </a:r>
            <a:endParaRPr lang="en-US" sz="1100" dirty="0"/>
          </a:p>
          <a:p>
            <a:pPr marL="173422" indent="-173422">
              <a:buFont typeface="Arial" panose="020B0604020202020204" pitchFamily="34" charset="0"/>
              <a:buChar char="•"/>
            </a:pPr>
            <a:r>
              <a:rPr lang="en-US" dirty="0"/>
              <a:t>The reimbursements are not expected to match your monthly reconciliation. </a:t>
            </a:r>
          </a:p>
          <a:p>
            <a:pPr marL="173422" indent="-173422">
              <a:buFont typeface="Arial" panose="020B0604020202020204" pitchFamily="34" charset="0"/>
              <a:buChar char="•"/>
            </a:pPr>
            <a:r>
              <a:rPr lang="en-US" dirty="0"/>
              <a:t>CDVSA requires a reimbursement request submitted every month. If there were no expenditures and no reimbursement is being requested, a zero-dollar reimbursement request still must be submitted;</a:t>
            </a:r>
            <a:endParaRPr lang="en-US" sz="1100" dirty="0"/>
          </a:p>
          <a:p>
            <a:pPr marL="173422" indent="-173422">
              <a:buFont typeface="Arial" panose="020B0604020202020204" pitchFamily="34" charset="0"/>
              <a:buChar char="•"/>
            </a:pPr>
            <a:r>
              <a:rPr lang="en-US" dirty="0"/>
              <a:t>If you weren’t able to include an expenditure in a previous reimbursement request, it may be applied to a future request. </a:t>
            </a:r>
          </a:p>
          <a:p>
            <a:pPr marL="173422" indent="-173422">
              <a:buFont typeface="Arial" panose="020B0604020202020204" pitchFamily="34" charset="0"/>
              <a:buChar char="•"/>
            </a:pPr>
            <a:r>
              <a:rPr lang="en-US" dirty="0">
                <a:solidFill>
                  <a:schemeClr val="bg1"/>
                </a:solidFill>
              </a:rPr>
              <a:t>Late reimbursement requests will not be processed until the 15</a:t>
            </a:r>
            <a:r>
              <a:rPr lang="en-US" baseline="30000" dirty="0">
                <a:solidFill>
                  <a:schemeClr val="bg1"/>
                </a:solidFill>
              </a:rPr>
              <a:t>th</a:t>
            </a:r>
            <a:r>
              <a:rPr lang="en-US" dirty="0">
                <a:solidFill>
                  <a:schemeClr val="bg1"/>
                </a:solidFill>
              </a:rPr>
              <a:t> of the following month </a:t>
            </a:r>
            <a:endParaRPr lang="en-US" dirty="0"/>
          </a:p>
          <a:p>
            <a:pPr marL="173422" indent="-173422">
              <a:buFont typeface="Arial" panose="020B0604020202020204" pitchFamily="34" charset="0"/>
              <a:buChar char="•"/>
            </a:pPr>
            <a:r>
              <a:rPr lang="en-US" dirty="0"/>
              <a:t>Everything that is being requested for payment must be a reimbursement. We’ll be checking for this when we do Financial Desk Reviews; reimbursements requested prior to actual expenditure may be denied.</a:t>
            </a:r>
            <a:endParaRPr lang="en-US" sz="1100" dirty="0"/>
          </a:p>
          <a:p>
            <a:pPr marL="173422" indent="-173422">
              <a:buFont typeface="Arial" panose="020B0604020202020204" pitchFamily="34" charset="0"/>
              <a:buChar char="•"/>
            </a:pPr>
            <a:r>
              <a:rPr lang="en-US" dirty="0"/>
              <a:t>The anticipated payment dates for monthly reimbursements are found in the Reimbursement Request Worksheet. </a:t>
            </a:r>
            <a:endParaRPr lang="en-US" sz="1100" dirty="0"/>
          </a:p>
        </p:txBody>
      </p:sp>
      <p:sp>
        <p:nvSpPr>
          <p:cNvPr id="4" name="Slide Number Placeholder 3"/>
          <p:cNvSpPr>
            <a:spLocks noGrp="1"/>
          </p:cNvSpPr>
          <p:nvPr>
            <p:ph type="sldNum" sz="quarter" idx="10"/>
          </p:nvPr>
        </p:nvSpPr>
        <p:spPr/>
        <p:txBody>
          <a:bodyPr/>
          <a:lstStyle/>
          <a:p>
            <a:fld id="{A3F167F0-0840-1348-BFE4-C6298BBC0698}" type="slidenum">
              <a:rPr lang="en-US" smtClean="0"/>
              <a:t>12</a:t>
            </a:fld>
            <a:endParaRPr lang="en-US" dirty="0"/>
          </a:p>
        </p:txBody>
      </p:sp>
    </p:spTree>
    <p:extLst>
      <p:ext uri="{BB962C8B-B14F-4D97-AF65-F5344CB8AC3E}">
        <p14:creationId xmlns:p14="http://schemas.microsoft.com/office/powerpoint/2010/main" val="69764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BCR Wizard in </a:t>
            </a:r>
            <a:r>
              <a:rPr lang="en-US" dirty="0" err="1"/>
              <a:t>GrantVantage</a:t>
            </a:r>
            <a:r>
              <a:rPr lang="en-US" dirty="0"/>
              <a:t> is used to request certain budget allocation changes to an approved budget.   This is initiated by the sub-grantee via email requesting pre-approval from your grants administrator/program coordinator</a:t>
            </a:r>
            <a:endParaRPr lang="en-US" sz="1100" dirty="0"/>
          </a:p>
          <a:p>
            <a:pPr lvl="0"/>
            <a:endParaRPr lang="en-US" dirty="0"/>
          </a:p>
          <a:p>
            <a:pPr lvl="0"/>
            <a:r>
              <a:rPr lang="en-US" dirty="0"/>
              <a:t>A BCR needs to be submitted whenever there’s a change to a budget cost category;</a:t>
            </a:r>
            <a:endParaRPr lang="en-US" sz="1100" dirty="0"/>
          </a:p>
          <a:p>
            <a:pPr lvl="1"/>
            <a:endParaRPr lang="en-US" dirty="0"/>
          </a:p>
          <a:p>
            <a:pPr lvl="0"/>
            <a:endParaRPr lang="en-US" dirty="0"/>
          </a:p>
          <a:p>
            <a:pPr lvl="0"/>
            <a:r>
              <a:rPr lang="en-US" dirty="0"/>
              <a:t>Your budget narrative should follow your budget categories (i.e. 100, 200, 300,)</a:t>
            </a:r>
            <a:endParaRPr lang="en-US" sz="1100" dirty="0"/>
          </a:p>
          <a:p>
            <a:pPr lvl="1"/>
            <a:r>
              <a:rPr lang="en-US" dirty="0"/>
              <a:t>100 – reduce by 1,000 and re-allocate to line 200</a:t>
            </a:r>
            <a:endParaRPr lang="en-US" sz="1100" dirty="0"/>
          </a:p>
          <a:p>
            <a:pPr lvl="1"/>
            <a:r>
              <a:rPr lang="en-US" dirty="0"/>
              <a:t>200 – increase by 2,000 to cover required all grantee meeting/training</a:t>
            </a:r>
            <a:endParaRPr lang="en-US" sz="1100" dirty="0"/>
          </a:p>
          <a:p>
            <a:pPr lvl="1"/>
            <a:r>
              <a:rPr lang="en-US" dirty="0"/>
              <a:t>300 – reduce by 1,000 and reallocate to line 200   </a:t>
            </a:r>
            <a:endParaRPr lang="en-US" sz="1100" dirty="0"/>
          </a:p>
          <a:p>
            <a:pPr lvl="0"/>
            <a:endParaRPr lang="en-US" dirty="0"/>
          </a:p>
          <a:p>
            <a:pPr lvl="0"/>
            <a:r>
              <a:rPr lang="en-US" dirty="0"/>
              <a:t>The last day of the subaward performance period to submit a BCR is June 1</a:t>
            </a:r>
            <a:r>
              <a:rPr lang="en-US" baseline="30000" dirty="0"/>
              <a:t>st</a:t>
            </a:r>
            <a:r>
              <a:rPr lang="en-US" dirty="0"/>
              <a:t>. </a:t>
            </a:r>
          </a:p>
        </p:txBody>
      </p:sp>
      <p:sp>
        <p:nvSpPr>
          <p:cNvPr id="4" name="Slide Number Placeholder 3"/>
          <p:cNvSpPr>
            <a:spLocks noGrp="1"/>
          </p:cNvSpPr>
          <p:nvPr>
            <p:ph type="sldNum" sz="quarter" idx="10"/>
          </p:nvPr>
        </p:nvSpPr>
        <p:spPr/>
        <p:txBody>
          <a:bodyPr/>
          <a:lstStyle/>
          <a:p>
            <a:fld id="{A3F167F0-0840-1348-BFE4-C6298BBC0698}" type="slidenum">
              <a:rPr lang="en-US" smtClean="0"/>
              <a:t>13</a:t>
            </a:fld>
            <a:endParaRPr lang="en-US" dirty="0"/>
          </a:p>
        </p:txBody>
      </p:sp>
    </p:spTree>
    <p:extLst>
      <p:ext uri="{BB962C8B-B14F-4D97-AF65-F5344CB8AC3E}">
        <p14:creationId xmlns:p14="http://schemas.microsoft.com/office/powerpoint/2010/main" val="44167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budget change.  The same format as original budget should be used for re-allocating across budget lines.  A form should be used to get pre-approval for swapping out positions paid for by the grant. </a:t>
            </a:r>
          </a:p>
          <a:p>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14</a:t>
            </a:fld>
            <a:endParaRPr lang="en-US" dirty="0"/>
          </a:p>
        </p:txBody>
      </p:sp>
    </p:spTree>
    <p:extLst>
      <p:ext uri="{BB962C8B-B14F-4D97-AF65-F5344CB8AC3E}">
        <p14:creationId xmlns:p14="http://schemas.microsoft.com/office/powerpoint/2010/main" val="6334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a:p>
            <a:pPr lvl="0"/>
            <a:r>
              <a:rPr lang="en-US" b="1" dirty="0"/>
              <a:t>CDVSA monitors the progress of each subaward to assure funds are being spent or drawn down consistently.  </a:t>
            </a:r>
          </a:p>
          <a:p>
            <a:pPr lvl="0"/>
            <a:endParaRPr lang="en-US" dirty="0"/>
          </a:p>
          <a:p>
            <a:pPr lvl="0"/>
            <a:r>
              <a:rPr lang="en-US" dirty="0"/>
              <a:t>It is better to de-obligate funds as soon as you know you can’t spend the funds. Waiting until closeout to de-obligate funds is unacceptable (unless we’re looking at small amounts.) Subgrantees should know by 3</a:t>
            </a:r>
            <a:r>
              <a:rPr lang="en-US" baseline="30000" dirty="0"/>
              <a:t>rd</a:t>
            </a:r>
            <a:r>
              <a:rPr lang="en-US" dirty="0"/>
              <a:t> quarter reporting if they’re unable to spend down their entire subaward. </a:t>
            </a:r>
          </a:p>
          <a:p>
            <a:pPr lvl="0"/>
            <a:endParaRPr lang="en-US" dirty="0"/>
          </a:p>
          <a:p>
            <a:pPr lvl="0"/>
            <a:r>
              <a:rPr lang="en-US" dirty="0"/>
              <a:t>The reason we need de-obligations completed by June 15</a:t>
            </a:r>
            <a:r>
              <a:rPr lang="en-US" baseline="30000" dirty="0"/>
              <a:t>th</a:t>
            </a:r>
            <a:r>
              <a:rPr lang="en-US" dirty="0"/>
              <a:t> is that waiting until closeout to de-obligate creates the following problems:</a:t>
            </a:r>
            <a:endParaRPr lang="en-US" sz="1100" dirty="0"/>
          </a:p>
          <a:p>
            <a:pPr lvl="1"/>
            <a:r>
              <a:rPr lang="en-US" b="1" dirty="0"/>
              <a:t>CDVSA is unable to reallocate funds before a federal award expires;</a:t>
            </a:r>
            <a:endParaRPr lang="en-US" sz="1100" b="1" dirty="0"/>
          </a:p>
          <a:p>
            <a:pPr lvl="1"/>
            <a:r>
              <a:rPr lang="en-US" b="1" dirty="0"/>
              <a:t>CDVSA may not be able to reallocate funds in time for the next fiscal year;</a:t>
            </a:r>
            <a:endParaRPr lang="en-US" sz="1100" b="1" dirty="0"/>
          </a:p>
          <a:p>
            <a:pPr lvl="1"/>
            <a:r>
              <a:rPr lang="en-US" b="1" dirty="0"/>
              <a:t>State General Fund dollars do not carry over to the next fiscal year and underspending GF can create future CDVSA budget decrements;</a:t>
            </a:r>
            <a:endParaRPr lang="en-US" sz="1100" b="1" dirty="0"/>
          </a:p>
          <a:p>
            <a:pPr lvl="1"/>
            <a:r>
              <a:rPr lang="en-US" b="1" dirty="0"/>
              <a:t>CDVSA is required to collect unspent advanced funds.</a:t>
            </a:r>
            <a:endParaRPr lang="en-US" sz="1100" b="1" dirty="0"/>
          </a:p>
          <a:p>
            <a:pPr lvl="0"/>
            <a:endParaRPr lang="en-US" dirty="0"/>
          </a:p>
          <a:p>
            <a:pPr lvl="0"/>
            <a:r>
              <a:rPr lang="en-US" dirty="0"/>
              <a:t>A request to de-obligate funds should be submitted to </a:t>
            </a:r>
            <a:r>
              <a:rPr lang="en-US" u="sng" dirty="0">
                <a:hlinkClick r:id="rId3"/>
              </a:rPr>
              <a:t>CDVSA.grants@alaska.gov</a:t>
            </a:r>
            <a:r>
              <a:rPr lang="en-US" u="sng" dirty="0"/>
              <a:t> prior to June 1</a:t>
            </a:r>
            <a:endParaRPr lang="en-US" sz="1100" dirty="0"/>
          </a:p>
          <a:p>
            <a:pPr lvl="0"/>
            <a:endParaRPr lang="en-US" dirty="0"/>
          </a:p>
          <a:p>
            <a:pPr lvl="0"/>
            <a:r>
              <a:rPr lang="en-US" dirty="0"/>
              <a:t>CDVSA will prepare an amended subaward agreement showing the reduction of funds. This amended subaward agreement will be signed by your agency’s authorized approver and the CDVSA director. A fully signed copy will be emailed to you for your records.</a:t>
            </a:r>
            <a:endParaRPr lang="en-US" sz="1100" dirty="0"/>
          </a:p>
          <a:p>
            <a:pPr defTabSz="924916">
              <a:defRPr/>
            </a:pPr>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15</a:t>
            </a:fld>
            <a:endParaRPr lang="en-US" dirty="0"/>
          </a:p>
        </p:txBody>
      </p:sp>
    </p:spTree>
    <p:extLst>
      <p:ext uri="{BB962C8B-B14F-4D97-AF65-F5344CB8AC3E}">
        <p14:creationId xmlns:p14="http://schemas.microsoft.com/office/powerpoint/2010/main" val="179779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final report is due July 30.  The final reimbursement will occur by August 15</a:t>
            </a:r>
            <a:r>
              <a:rPr lang="en-US" baseline="30000" dirty="0"/>
              <a:t>th</a:t>
            </a:r>
            <a:r>
              <a:rPr lang="en-US" dirty="0"/>
              <a:t>.</a:t>
            </a:r>
          </a:p>
        </p:txBody>
      </p:sp>
      <p:sp>
        <p:nvSpPr>
          <p:cNvPr id="4" name="Slide Number Placeholder 3"/>
          <p:cNvSpPr>
            <a:spLocks noGrp="1"/>
          </p:cNvSpPr>
          <p:nvPr>
            <p:ph type="sldNum" sz="quarter" idx="10"/>
          </p:nvPr>
        </p:nvSpPr>
        <p:spPr/>
        <p:txBody>
          <a:bodyPr/>
          <a:lstStyle/>
          <a:p>
            <a:fld id="{A3F167F0-0840-1348-BFE4-C6298BBC0698}" type="slidenum">
              <a:rPr lang="en-US" smtClean="0"/>
              <a:t>16</a:t>
            </a:fld>
            <a:endParaRPr lang="en-US" dirty="0"/>
          </a:p>
        </p:txBody>
      </p:sp>
    </p:spTree>
    <p:extLst>
      <p:ext uri="{BB962C8B-B14F-4D97-AF65-F5344CB8AC3E}">
        <p14:creationId xmlns:p14="http://schemas.microsoft.com/office/powerpoint/2010/main" val="180384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18</a:t>
            </a:fld>
            <a:endParaRPr lang="en-US" dirty="0"/>
          </a:p>
        </p:txBody>
      </p:sp>
    </p:spTree>
    <p:extLst>
      <p:ext uri="{BB962C8B-B14F-4D97-AF65-F5344CB8AC3E}">
        <p14:creationId xmlns:p14="http://schemas.microsoft.com/office/powerpoint/2010/main" val="3857315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24</a:t>
            </a:fld>
            <a:endParaRPr lang="en-US" dirty="0"/>
          </a:p>
        </p:txBody>
      </p:sp>
    </p:spTree>
    <p:extLst>
      <p:ext uri="{BB962C8B-B14F-4D97-AF65-F5344CB8AC3E}">
        <p14:creationId xmlns:p14="http://schemas.microsoft.com/office/powerpoint/2010/main" val="38004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121731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3422" indent="-173422" defTabSz="924916">
              <a:buFont typeface="Arial" panose="020B0604020202020204" pitchFamily="34" charset="0"/>
              <a:buChar char="•"/>
              <a:defRPr/>
            </a:pPr>
            <a:r>
              <a:rPr lang="en-US" dirty="0"/>
              <a:t>CDVSA works with subgrantees throughout the life cycle of a funded project to ensure their financial compliance with both award terms and conditions. </a:t>
            </a:r>
          </a:p>
          <a:p>
            <a:pPr marL="173422" indent="-173422" defTabSz="924916">
              <a:buFont typeface="Arial" panose="020B0604020202020204" pitchFamily="34" charset="0"/>
              <a:buChar char="•"/>
              <a:defRPr/>
            </a:pPr>
            <a:r>
              <a:rPr lang="en-US" dirty="0"/>
              <a:t>CDVSA grant administrators and program coordinators are here to help and are your resource for managing your awards.  </a:t>
            </a:r>
          </a:p>
        </p:txBody>
      </p:sp>
      <p:sp>
        <p:nvSpPr>
          <p:cNvPr id="4" name="Slide Number Placeholder 3"/>
          <p:cNvSpPr>
            <a:spLocks noGrp="1"/>
          </p:cNvSpPr>
          <p:nvPr>
            <p:ph type="sldNum" sz="quarter" idx="10"/>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8216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924916">
              <a:buFont typeface="Arial" panose="020B0604020202020204" pitchFamily="34" charset="0"/>
              <a:buChar char="•"/>
              <a:defRPr/>
            </a:pPr>
            <a:endParaRPr lang="en-US" b="1" dirty="0"/>
          </a:p>
          <a:p>
            <a:pPr marL="173422" indent="-173422" defTabSz="924916">
              <a:buFont typeface="Arial" panose="020B0604020202020204" pitchFamily="34" charset="0"/>
              <a:buChar char="•"/>
              <a:defRPr/>
            </a:pPr>
            <a:r>
              <a:rPr lang="en-US" b="1" dirty="0"/>
              <a:t>Budget Overview - </a:t>
            </a:r>
            <a:r>
              <a:rPr lang="en-US" dirty="0"/>
              <a:t>Beginning of the year Budgets</a:t>
            </a:r>
          </a:p>
          <a:p>
            <a:pPr marL="173422" indent="-173422">
              <a:buFont typeface="Arial" panose="020B0604020202020204" pitchFamily="34" charset="0"/>
              <a:buChar char="•"/>
            </a:pPr>
            <a:r>
              <a:rPr lang="en-US" b="1" dirty="0"/>
              <a:t>Grant Award Funds Distribution – </a:t>
            </a:r>
            <a:r>
              <a:rPr lang="en-US" dirty="0"/>
              <a:t>Advances and Reimbursements</a:t>
            </a:r>
          </a:p>
          <a:p>
            <a:pPr marL="173422" indent="-173422">
              <a:buFont typeface="Arial" panose="020B0604020202020204" pitchFamily="34" charset="0"/>
              <a:buChar char="•"/>
            </a:pPr>
            <a:r>
              <a:rPr lang="en-US" b="1" dirty="0"/>
              <a:t>Changes to your Approved Budget – </a:t>
            </a:r>
            <a:r>
              <a:rPr lang="en-US" dirty="0"/>
              <a:t>Budget Adjustment Requests</a:t>
            </a:r>
          </a:p>
          <a:p>
            <a:pPr marL="173422" indent="-173422" defTabSz="924916">
              <a:buFont typeface="Arial" panose="020B0604020202020204" pitchFamily="34" charset="0"/>
              <a:buChar char="•"/>
              <a:defRPr/>
            </a:pPr>
            <a:r>
              <a:rPr lang="en-US" b="1" dirty="0"/>
              <a:t>Financial Reporting - </a:t>
            </a:r>
            <a:r>
              <a:rPr lang="en-US" b="0" dirty="0"/>
              <a:t>Quarterly Financial Report</a:t>
            </a:r>
            <a:endParaRPr lang="en-US" dirty="0"/>
          </a:p>
          <a:p>
            <a:pPr marL="173422" indent="-173422">
              <a:buFont typeface="Arial" panose="020B0604020202020204" pitchFamily="34" charset="0"/>
              <a:buChar char="•"/>
            </a:pPr>
            <a:r>
              <a:rPr lang="en-US" b="1" dirty="0"/>
              <a:t>Grant Closeout</a:t>
            </a:r>
          </a:p>
          <a:p>
            <a:pPr marL="173422" indent="-173422">
              <a:buFont typeface="Arial" panose="020B0604020202020204" pitchFamily="34" charset="0"/>
              <a:buChar char="•"/>
            </a:pPr>
            <a:r>
              <a:rPr lang="en-US" b="1" dirty="0" err="1"/>
              <a:t>GrantVantage</a:t>
            </a:r>
            <a:r>
              <a:rPr lang="en-US" b="1" dirty="0"/>
              <a:t> Future Enhancements</a:t>
            </a:r>
          </a:p>
          <a:p>
            <a:pPr marL="173422" indent="-173422">
              <a:buFont typeface="Arial" panose="020B0604020202020204" pitchFamily="34" charset="0"/>
              <a:buChar char="•"/>
            </a:pPr>
            <a:r>
              <a:rPr lang="en-US" b="1" dirty="0" err="1"/>
              <a:t>GrantVantage</a:t>
            </a:r>
            <a:r>
              <a:rPr lang="en-US" b="1" dirty="0"/>
              <a:t> Trainings</a:t>
            </a:r>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4</a:t>
            </a:fld>
            <a:endParaRPr lang="en-US" dirty="0"/>
          </a:p>
        </p:txBody>
      </p:sp>
    </p:spTree>
    <p:extLst>
      <p:ext uri="{BB962C8B-B14F-4D97-AF65-F5344CB8AC3E}">
        <p14:creationId xmlns:p14="http://schemas.microsoft.com/office/powerpoint/2010/main" val="355667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fontAlgn="base">
              <a:buFont typeface="Arial" panose="020B0604020202020204" pitchFamily="34" charset="0"/>
              <a:buChar char="•"/>
            </a:pPr>
            <a:endParaRPr lang="en-US" dirty="0"/>
          </a:p>
          <a:p>
            <a:pPr marL="173422" indent="-173422">
              <a:buFont typeface="Arial" panose="020B0604020202020204" pitchFamily="34" charset="0"/>
              <a:buChar char="•"/>
            </a:pPr>
            <a:r>
              <a:rPr lang="en-US" dirty="0"/>
              <a:t>Your grant proposal must explain your request in both words (budget narrative) and numbers (projected costs detail). </a:t>
            </a:r>
            <a:r>
              <a:rPr lang="en-US" b="1" dirty="0"/>
              <a:t>In other words, your grant budget must paint a financial picture</a:t>
            </a:r>
            <a:endParaRPr lang="en-US" dirty="0"/>
          </a:p>
          <a:p>
            <a:pPr marL="173422" indent="-173422" fontAlgn="base">
              <a:buFont typeface="Arial" panose="020B0604020202020204" pitchFamily="34" charset="0"/>
              <a:buChar char="•"/>
            </a:pPr>
            <a:r>
              <a:rPr lang="en-US" b="1" dirty="0"/>
              <a:t>The</a:t>
            </a:r>
            <a:r>
              <a:rPr lang="en-US" dirty="0"/>
              <a:t> “Grant Budget” is NOT your organizational budget. </a:t>
            </a:r>
          </a:p>
        </p:txBody>
      </p:sp>
      <p:sp>
        <p:nvSpPr>
          <p:cNvPr id="4" name="Slide Number Placeholder 3"/>
          <p:cNvSpPr>
            <a:spLocks noGrp="1"/>
          </p:cNvSpPr>
          <p:nvPr>
            <p:ph type="sldNum" sz="quarter" idx="10"/>
          </p:nvPr>
        </p:nvSpPr>
        <p:spPr/>
        <p:txBody>
          <a:bodyPr/>
          <a:lstStyle/>
          <a:p>
            <a:fld id="{A3F167F0-0840-1348-BFE4-C6298BBC0698}" type="slidenum">
              <a:rPr lang="en-US" smtClean="0"/>
              <a:t>5</a:t>
            </a:fld>
            <a:endParaRPr lang="en-US" dirty="0"/>
          </a:p>
        </p:txBody>
      </p:sp>
    </p:spTree>
    <p:extLst>
      <p:ext uri="{BB962C8B-B14F-4D97-AF65-F5344CB8AC3E}">
        <p14:creationId xmlns:p14="http://schemas.microsoft.com/office/powerpoint/2010/main" val="51699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lnSpc>
                <a:spcPct val="90000"/>
              </a:lnSpc>
              <a:buFont typeface="Arial" panose="020B0604020202020204" pitchFamily="34" charset="0"/>
              <a:buChar char="•"/>
            </a:pPr>
            <a:r>
              <a:rPr lang="en-US" sz="2400" b="1" dirty="0"/>
              <a:t>Categorize your costs in a way that makes sense</a:t>
            </a:r>
            <a:r>
              <a:rPr lang="en-US" sz="2400" dirty="0"/>
              <a:t> – Your goal is to illustrate to the funder what it takes to successfully operate your program or complete your project.</a:t>
            </a:r>
          </a:p>
          <a:p>
            <a:pPr marL="173422" indent="-173422">
              <a:lnSpc>
                <a:spcPct val="90000"/>
              </a:lnSpc>
              <a:buFont typeface="Arial" panose="020B0604020202020204" pitchFamily="34" charset="0"/>
              <a:buChar char="•"/>
            </a:pPr>
            <a:endParaRPr lang="en-US" sz="2400" dirty="0"/>
          </a:p>
          <a:p>
            <a:pPr marL="173422" indent="-173422">
              <a:lnSpc>
                <a:spcPct val="90000"/>
              </a:lnSpc>
              <a:buFont typeface="Arial" panose="020B0604020202020204" pitchFamily="34" charset="0"/>
              <a:buChar char="•"/>
            </a:pPr>
            <a:r>
              <a:rPr lang="en-US" sz="2400" dirty="0"/>
              <a:t>As you’re thinking through all of this, try grouping items into broad categories like Salary/Wages, Travel, Equipment, Materials and Supplies, etc. Then, assign dollar amounts to these – being sure to provide descriptions of how you arrived at your dollar amounts.</a:t>
            </a:r>
          </a:p>
          <a:p>
            <a:pPr marL="173422" indent="-173422">
              <a:lnSpc>
                <a:spcPct val="90000"/>
              </a:lnSpc>
              <a:buFont typeface="Arial" panose="020B0604020202020204" pitchFamily="34" charset="0"/>
              <a:buChar char="•"/>
            </a:pPr>
            <a:endParaRPr lang="en-US" sz="2400" dirty="0"/>
          </a:p>
          <a:p>
            <a:pPr marL="173422" indent="-173422">
              <a:lnSpc>
                <a:spcPct val="90000"/>
              </a:lnSpc>
              <a:buFont typeface="Arial" panose="020B0604020202020204" pitchFamily="34" charset="0"/>
              <a:buChar char="•"/>
            </a:pPr>
            <a:r>
              <a:rPr lang="en-US" sz="2400" b="1" dirty="0"/>
              <a:t>Make sure costs tie in with your narratives </a:t>
            </a:r>
            <a:r>
              <a:rPr lang="en-US" sz="2400" dirty="0"/>
              <a:t>– Someone should be able to look at your budget and understand what you’re proposing to do, even if they haven’t read your program or project description yet.</a:t>
            </a:r>
            <a:endParaRPr lang="en-US" sz="2400" dirty="0">
              <a:solidFill>
                <a:schemeClr val="tx1">
                  <a:lumMod val="75000"/>
                  <a:lumOff val="25000"/>
                </a:schemeClr>
              </a:solidFill>
            </a:endParaRPr>
          </a:p>
          <a:p>
            <a:pPr marL="173422" indent="-173422" defTabSz="924916">
              <a:lnSpc>
                <a:spcPct val="90000"/>
              </a:lnSpc>
              <a:buFont typeface="Arial" panose="020B0604020202020204" pitchFamily="34" charset="0"/>
              <a:buChar char="•"/>
              <a:defRPr/>
            </a:pPr>
            <a:endParaRPr lang="en-US" sz="2400" dirty="0"/>
          </a:p>
          <a:p>
            <a:pPr marL="173422" indent="-173422" defTabSz="924916">
              <a:lnSpc>
                <a:spcPct val="90000"/>
              </a:lnSpc>
              <a:buFont typeface="Arial" panose="020B0604020202020204" pitchFamily="34" charset="0"/>
              <a:buChar char="•"/>
              <a:defRPr/>
            </a:pPr>
            <a:r>
              <a:rPr lang="en-US" sz="2400" dirty="0"/>
              <a:t>CDVSA has a Budget Guideline that provides examples on how to write your Budget Narrative. </a:t>
            </a:r>
          </a:p>
          <a:p>
            <a:pPr marL="173422" indent="-173422">
              <a:lnSpc>
                <a:spcPct val="90000"/>
              </a:lnSpc>
              <a:buFont typeface="Arial" panose="020B0604020202020204" pitchFamily="34" charset="0"/>
              <a:buChar char="•"/>
            </a:pPr>
            <a:endParaRPr lang="en-US" sz="2400" dirty="0">
              <a:solidFill>
                <a:schemeClr val="tx1">
                  <a:lumMod val="75000"/>
                  <a:lumOff val="25000"/>
                </a:schemeClr>
              </a:solidFill>
            </a:endParaRPr>
          </a:p>
          <a:p>
            <a:pPr marL="173422" indent="-173422">
              <a:lnSpc>
                <a:spcPct val="90000"/>
              </a:lnSpc>
              <a:buFont typeface="Arial" panose="020B0604020202020204" pitchFamily="34" charset="0"/>
              <a:buChar char="•"/>
            </a:pPr>
            <a:r>
              <a:rPr lang="en-US" sz="2400" dirty="0">
                <a:solidFill>
                  <a:schemeClr val="tx1">
                    <a:lumMod val="75000"/>
                    <a:lumOff val="25000"/>
                  </a:schemeClr>
                </a:solidFill>
              </a:rPr>
              <a:t>Budget Overview is organized into “Budget Cost Categories.” Those budget cost categories are the following: (see slide)</a:t>
            </a:r>
          </a:p>
          <a:p>
            <a:pPr marL="173422" indent="-173422">
              <a:lnSpc>
                <a:spcPct val="90000"/>
              </a:lnSpc>
              <a:buFont typeface="Arial" panose="020B0604020202020204" pitchFamily="34" charset="0"/>
              <a:buChar char="•"/>
            </a:pPr>
            <a:endParaRPr lang="en-US" sz="2400" dirty="0">
              <a:solidFill>
                <a:schemeClr val="tx1">
                  <a:lumMod val="75000"/>
                  <a:lumOff val="25000"/>
                </a:schemeClr>
              </a:solidFill>
            </a:endParaRPr>
          </a:p>
          <a:p>
            <a:pPr marL="173422" indent="-173422">
              <a:lnSpc>
                <a:spcPct val="90000"/>
              </a:lnSpc>
              <a:buFont typeface="Arial" panose="020B0604020202020204" pitchFamily="34" charset="0"/>
              <a:buChar char="•"/>
            </a:pPr>
            <a:r>
              <a:rPr lang="en-US" sz="2400" dirty="0">
                <a:solidFill>
                  <a:schemeClr val="tx1">
                    <a:lumMod val="75000"/>
                    <a:lumOff val="25000"/>
                  </a:schemeClr>
                </a:solidFill>
              </a:rPr>
              <a:t>These Budget Cost Categories may not match up with your own cost categories, but your financial system should be able categorize costs that fit into each one of these. </a:t>
            </a:r>
          </a:p>
          <a:p>
            <a:pPr marL="173422" indent="-173422" defTabSz="924916">
              <a:buFont typeface="Arial" panose="020B0604020202020204" pitchFamily="34" charset="0"/>
              <a:buChar char="•"/>
              <a:defRPr/>
            </a:pPr>
            <a:endParaRPr lang="en-US" sz="2400" dirty="0"/>
          </a:p>
          <a:p>
            <a:pPr marL="173422" indent="-173422" defTabSz="924916">
              <a:buFont typeface="Arial" panose="020B0604020202020204" pitchFamily="34" charset="0"/>
              <a:buChar char="•"/>
              <a:defRPr/>
            </a:pPr>
            <a:r>
              <a:rPr lang="en-US" sz="2400" dirty="0"/>
              <a:t>The Budget Narrative is where you’ll explain your sources of match (cash or in-kind)</a:t>
            </a:r>
          </a:p>
          <a:p>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328334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a:p>
            <a:pPr defTabSz="924916">
              <a:defRPr/>
            </a:pPr>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164801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The 10% de minimis rule is an optional indirect allowance that can be used by any organization who doesn’t have a federally negotiated indirect rate. If your organization has a federally negotiated rate, even if it’s expired, then your organization is prohibited from using the 10% de </a:t>
            </a:r>
            <a:r>
              <a:rPr lang="en-US" b="1" dirty="0" err="1"/>
              <a:t>minimis</a:t>
            </a:r>
            <a:r>
              <a:rPr lang="en-US" b="1" dirty="0"/>
              <a:t> rule. </a:t>
            </a:r>
          </a:p>
          <a:p>
            <a:pPr defTabSz="924916">
              <a:defRPr/>
            </a:pPr>
            <a:endParaRPr lang="en-US" b="1" dirty="0"/>
          </a:p>
          <a:p>
            <a:pPr defTabSz="924916">
              <a:defRPr/>
            </a:pPr>
            <a:r>
              <a:rPr lang="en-US" b="1" dirty="0"/>
              <a:t>10% is the maximum indirect rate under the de </a:t>
            </a:r>
            <a:r>
              <a:rPr lang="en-US" b="1" dirty="0" err="1"/>
              <a:t>minimis</a:t>
            </a:r>
            <a:r>
              <a:rPr lang="en-US" b="1" dirty="0"/>
              <a:t> rule. The indirect rate you use can be lower than 10%.</a:t>
            </a:r>
          </a:p>
          <a:p>
            <a:pPr defTabSz="924916">
              <a:defRPr/>
            </a:pPr>
            <a:endParaRPr lang="en-US" b="1" dirty="0"/>
          </a:p>
          <a:p>
            <a:pPr defTabSz="924916">
              <a:defRPr/>
            </a:pPr>
            <a:r>
              <a:rPr lang="en-US" b="1" dirty="0"/>
              <a:t>To calculate your de minimis indirect rate you must first determine your Modified Total Direct Cost (MTDC) for the funded program. Modified Total Direct Costs are </a:t>
            </a:r>
          </a:p>
          <a:p>
            <a:pPr defTabSz="924916">
              <a:defRPr/>
            </a:pPr>
            <a:r>
              <a:rPr lang="en-US" b="1" dirty="0"/>
              <a:t>the program’s base cost that includes all direct salaries and wages, fringe benefits, materials and supplies, services, travel, and subawards and contracts up to the first $25,000. MTDC excludes the cost of equipment, capital expenditures, charges for patient care, rental costs, tuition remission, scholarships and fellowships. After you’ve determined your MTDC you may allocate up to 10% of that base cost.  2 CFR 200. </a:t>
            </a:r>
          </a:p>
          <a:p>
            <a:pPr defTabSz="924916">
              <a:defRPr/>
            </a:pPr>
            <a:endParaRPr lang="en-US" b="1" dirty="0"/>
          </a:p>
          <a:p>
            <a:pPr defTabSz="924916">
              <a:defRPr/>
            </a:pPr>
            <a:r>
              <a:rPr lang="en-US" b="1" dirty="0"/>
              <a:t>Some expenses will still need to be coded as direct cost. For instance, service providers, advocates, program managers and other staff who provide core functions to a program should not be paid using indirect. Administrative positions, human resources and other organizations support positions can be paid using indirect.</a:t>
            </a:r>
            <a:endParaRPr lang="en-US" dirty="0"/>
          </a:p>
          <a:p>
            <a:pPr defTabSz="924916">
              <a:defRPr/>
            </a:pPr>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8</a:t>
            </a:fld>
            <a:endParaRPr lang="en-US" dirty="0"/>
          </a:p>
        </p:txBody>
      </p:sp>
    </p:spTree>
    <p:extLst>
      <p:ext uri="{BB962C8B-B14F-4D97-AF65-F5344CB8AC3E}">
        <p14:creationId xmlns:p14="http://schemas.microsoft.com/office/powerpoint/2010/main" val="297677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264763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167F0-0840-1348-BFE4-C6298BBC0698}" type="slidenum">
              <a:rPr lang="en-US" smtClean="0"/>
              <a:t>10</a:t>
            </a:fld>
            <a:endParaRPr lang="en-US" dirty="0"/>
          </a:p>
        </p:txBody>
      </p:sp>
    </p:spTree>
    <p:extLst>
      <p:ext uri="{BB962C8B-B14F-4D97-AF65-F5344CB8AC3E}">
        <p14:creationId xmlns:p14="http://schemas.microsoft.com/office/powerpoint/2010/main" val="179115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23081AC5-C1E0-4227-961C-6939B42CCCB1}" type="datetime1">
              <a:rPr lang="en-US" noProof="0" smtClean="0"/>
              <a:t>10/22/2024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79D84472-F4CE-40CB-81A1-3B44A15928E1}" type="datetime1">
              <a:rPr lang="en-US" noProof="0" smtClean="0"/>
              <a:t>10/22/2024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8098CEDD-DCAE-485B-AD57-BCDB08DBD5DD}" type="datetime1">
              <a:rPr lang="en-US" noProof="0" smtClean="0"/>
              <a:t>10/22/2024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5E0D90DB-D8A7-4111-9C92-D1EA335AA66D}" type="datetime1">
              <a:rPr lang="en-US" noProof="0" smtClean="0"/>
              <a:t>10/22/2024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70F291A-CEB7-4A77-B8A9-4508601BECCB}" type="datetime1">
              <a:rPr lang="en-US" noProof="0" smtClean="0"/>
              <a:t>10/22/2024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10CCE69-1A6C-4690-8A1B-D8B6D4D0560E}" type="datetime1">
              <a:rPr lang="en-US" noProof="0" smtClean="0"/>
              <a:t>10/22/2024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FEE40185-C1F4-4A91-8BF7-65959A9945D0}" type="datetime1">
              <a:rPr lang="en-US" noProof="0" smtClean="0"/>
              <a:t>10/22/2024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72D61-4F91-4F07-B605-A2C8D6DE7AAA}" type="datetime1">
              <a:rPr lang="en-US" noProof="0" smtClean="0"/>
              <a:t>10/22/2024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BEC1BEFD-79A5-49DC-AFAC-3AC022061F81}"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730BC50A-C153-41EB-B68C-D4C3E4069B9F}"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17F16EE2-5DCD-4690-9B89-E0C376C0E8CC}"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C1D22879-570B-4FA9-93C3-91A82ADB1539}"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BA6B443D-E39C-4F93-B9A3-917117A6F5F3}"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00A91FE-9B6B-4A32-8500-BA8140B59533}"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D3660386-B7C2-49E7-AAB4-571384CA0A58}"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1532BF69-9699-4106-A918-A1E65CFAA79D}" type="datetime1">
              <a:rPr lang="en-US" noProof="0" smtClean="0"/>
              <a:t>10/22/2024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B8951D05-2C1C-4826-8261-3806431EE9A4}" type="datetime1">
              <a:rPr lang="en-US" noProof="0" smtClean="0"/>
              <a:t>10/22/2024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ps.alaska.gov/cdvsa/ho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CDVSA.grants@alask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ojp.gov/funding/financialguidedoj/iii-postaward-requirements#dojpq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dps.alaska.gov/getmedia/6bef613f-790f-4cc9-9e9c-f14e967eb506/CDVSA-Indirect-Calculator-for-Budgets.xlsx"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377693" y="1161887"/>
            <a:ext cx="8825658" cy="2677648"/>
          </a:xfrm>
        </p:spPr>
        <p:txBody>
          <a:bodyPr/>
          <a:lstStyle/>
          <a:p>
            <a:r>
              <a:rPr lang="en-US" dirty="0">
                <a:solidFill>
                  <a:schemeClr val="bg1"/>
                </a:solidFill>
              </a:rPr>
              <a:t>CDVSA</a:t>
            </a:r>
            <a:br>
              <a:rPr lang="en-US" dirty="0">
                <a:solidFill>
                  <a:schemeClr val="bg1"/>
                </a:solidFill>
              </a:rPr>
            </a:br>
            <a:r>
              <a:rPr lang="en-US" dirty="0">
                <a:solidFill>
                  <a:schemeClr val="bg1"/>
                </a:solidFill>
              </a:rPr>
              <a:t>Fiscal Administrative Processes</a:t>
            </a: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154955" y="4777380"/>
            <a:ext cx="8825658" cy="1159594"/>
          </a:xfrm>
        </p:spPr>
        <p:txBody>
          <a:bodyPr>
            <a:normAutofit lnSpcReduction="10000"/>
          </a:bodyPr>
          <a:lstStyle/>
          <a:p>
            <a:r>
              <a:rPr lang="en-US" cap="none" dirty="0"/>
              <a:t>Britten Niemi, Administrative Operations Manager, (907) 465-1148</a:t>
            </a:r>
          </a:p>
          <a:p>
            <a:r>
              <a:rPr lang="en-US" cap="none" dirty="0"/>
              <a:t>Anna Ramirez,</a:t>
            </a:r>
            <a:r>
              <a:rPr lang="en-US" cap="none" dirty="0">
                <a:solidFill>
                  <a:schemeClr val="bg1"/>
                </a:solidFill>
              </a:rPr>
              <a:t> G</a:t>
            </a:r>
            <a:r>
              <a:rPr lang="en-US" cap="none" dirty="0"/>
              <a:t>rants Administrator 3, </a:t>
            </a:r>
            <a:r>
              <a:rPr lang="en-US" dirty="0"/>
              <a:t>(907) 465-2278</a:t>
            </a:r>
          </a:p>
          <a:p>
            <a:r>
              <a:rPr lang="en-US" dirty="0">
                <a:solidFill>
                  <a:schemeClr val="bg1"/>
                </a:solidFill>
              </a:rPr>
              <a:t>C</a:t>
            </a:r>
            <a:r>
              <a:rPr lang="en-US" cap="none" dirty="0">
                <a:solidFill>
                  <a:schemeClr val="bg1"/>
                </a:solidFill>
              </a:rPr>
              <a:t>hris </a:t>
            </a:r>
            <a:r>
              <a:rPr lang="en-US" cap="none" dirty="0"/>
              <a:t>H</a:t>
            </a:r>
            <a:r>
              <a:rPr lang="en-US" cap="none" dirty="0">
                <a:solidFill>
                  <a:schemeClr val="bg1"/>
                </a:solidFill>
              </a:rPr>
              <a:t>ardin, Grants Administrator 2, (907) 465-5496</a:t>
            </a:r>
            <a:endParaRPr lang="en-US" dirty="0"/>
          </a:p>
        </p:txBody>
      </p:sp>
      <p:pic>
        <p:nvPicPr>
          <p:cNvPr id="4" name="Picture 3">
            <a:hlinkClick r:id="rId3"/>
            <a:extLst>
              <a:ext uri="{FF2B5EF4-FFF2-40B4-BE49-F238E27FC236}">
                <a16:creationId xmlns:a16="http://schemas.microsoft.com/office/drawing/2014/main" id="{3ED3F15C-329F-BD8E-EE14-A9D6E9C0C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0788" y="5606993"/>
            <a:ext cx="2905125" cy="659961"/>
          </a:xfrm>
          <a:prstGeom prst="rect">
            <a:avLst/>
          </a:prstGeom>
          <a:noFill/>
          <a:ln>
            <a:noFill/>
          </a:ln>
        </p:spPr>
      </p:pic>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809299" y="295729"/>
            <a:ext cx="4800608" cy="1486179"/>
          </a:xfrm>
        </p:spPr>
        <p:txBody>
          <a:bodyPr vert="horz" lIns="91440" tIns="45720" rIns="91440" bIns="45720" rtlCol="0" anchor="ctr">
            <a:noAutofit/>
          </a:bodyPr>
          <a:lstStyle/>
          <a:p>
            <a:pPr>
              <a:lnSpc>
                <a:spcPct val="90000"/>
              </a:lnSpc>
            </a:pPr>
            <a:br>
              <a:rPr lang="en-US" sz="2800" b="1" dirty="0">
                <a:solidFill>
                  <a:schemeClr val="bg1"/>
                </a:solidFill>
              </a:rPr>
            </a:br>
            <a:r>
              <a:rPr lang="en-US" sz="2800" b="1" dirty="0">
                <a:solidFill>
                  <a:schemeClr val="bg1"/>
                </a:solidFill>
              </a:rPr>
              <a:t>Drawdowns (Advances)</a:t>
            </a:r>
            <a:br>
              <a:rPr lang="en-US" sz="2800" b="1" dirty="0">
                <a:solidFill>
                  <a:schemeClr val="bg1"/>
                </a:solidFill>
              </a:rPr>
            </a:br>
            <a:r>
              <a:rPr lang="en-US" sz="2800" b="1" dirty="0">
                <a:solidFill>
                  <a:schemeClr val="bg1"/>
                </a:solidFill>
              </a:rPr>
              <a:t>State General Funds</a:t>
            </a:r>
          </a:p>
        </p:txBody>
      </p:sp>
      <p:pic>
        <p:nvPicPr>
          <p:cNvPr id="10" name="Picture Placeholder 9">
            <a:extLst>
              <a:ext uri="{FF2B5EF4-FFF2-40B4-BE49-F238E27FC236}">
                <a16:creationId xmlns:a16="http://schemas.microsoft.com/office/drawing/2014/main" id="{BD4205D2-6621-4094-B4B1-9E2C71CC2D05}"/>
              </a:ext>
            </a:extLst>
          </p:cNvPr>
          <p:cNvPicPr>
            <a:picLocks noGrp="1" noChangeAspect="1"/>
          </p:cNvPicPr>
          <p:nvPr>
            <p:ph type="pic" idx="1"/>
          </p:nvPr>
        </p:nvPicPr>
        <p:blipFill>
          <a:blip r:embed="rId3"/>
          <a:srcRect l="16181" r="16181"/>
          <a:stretch>
            <a:fillRect/>
          </a:stretch>
        </p:blipFill>
        <p:spPr>
          <a:xfrm>
            <a:off x="6877189" y="1289539"/>
            <a:ext cx="4338059" cy="5179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550464" y="1781908"/>
            <a:ext cx="5143896" cy="1735668"/>
          </a:xfrm>
        </p:spPr>
        <p:txBody>
          <a:bodyPr vert="horz" lIns="91440" tIns="45720" rIns="91440" bIns="45720" rtlCol="0">
            <a:noAutofit/>
          </a:bodyPr>
          <a:lstStyle/>
          <a:p>
            <a:pPr marL="0" indent="0">
              <a:buNone/>
            </a:pPr>
            <a:r>
              <a:rPr lang="en-US" sz="2500" dirty="0"/>
              <a:t>State General Funds (GF) will be disbursed on a quarterly schedule in the form of a Drawdown.</a:t>
            </a:r>
          </a:p>
          <a:p>
            <a:pPr marL="0" indent="0">
              <a:buNone/>
            </a:pPr>
            <a:endParaRPr lang="en-US" sz="2500" dirty="0"/>
          </a:p>
          <a:p>
            <a:pPr>
              <a:buFont typeface="Wingdings" panose="05000000000000000000" pitchFamily="2" charset="2"/>
              <a:buChar char="Ø"/>
            </a:pPr>
            <a:r>
              <a:rPr lang="en-US" sz="2500" dirty="0">
                <a:solidFill>
                  <a:schemeClr val="bg1"/>
                </a:solidFill>
              </a:rPr>
              <a:t>Subgrantees </a:t>
            </a:r>
            <a:r>
              <a:rPr lang="en-US" sz="2500" dirty="0"/>
              <a:t>will submit expense reports.  GA’s will request/process quarterly Payments via  D</a:t>
            </a:r>
            <a:r>
              <a:rPr lang="en-US" sz="2500" dirty="0">
                <a:solidFill>
                  <a:schemeClr val="bg1"/>
                </a:solidFill>
              </a:rPr>
              <a:t>rawdowns </a:t>
            </a:r>
            <a:r>
              <a:rPr lang="en-US" sz="2500" dirty="0"/>
              <a:t>(see</a:t>
            </a:r>
            <a:r>
              <a:rPr lang="en-US" sz="2500" dirty="0">
                <a:solidFill>
                  <a:schemeClr val="bg1"/>
                </a:solidFill>
              </a:rPr>
              <a:t> </a:t>
            </a:r>
            <a:r>
              <a:rPr lang="en-US" sz="2500" dirty="0"/>
              <a:t>D</a:t>
            </a:r>
            <a:r>
              <a:rPr lang="en-US" sz="2500" dirty="0">
                <a:solidFill>
                  <a:schemeClr val="bg1"/>
                </a:solidFill>
              </a:rPr>
              <a:t>rawdown Schedule on next slide). </a:t>
            </a:r>
          </a:p>
          <a:p>
            <a:pPr>
              <a:buFont typeface="Wingdings" panose="05000000000000000000" pitchFamily="2" charset="2"/>
              <a:buChar char="Ø"/>
            </a:pPr>
            <a:endParaRPr lang="en-US" sz="2500" dirty="0">
              <a:solidFill>
                <a:schemeClr val="bg1"/>
              </a:solidFill>
            </a:endParaRPr>
          </a:p>
        </p:txBody>
      </p:sp>
      <p:sp>
        <p:nvSpPr>
          <p:cNvPr id="4" name="Slide Number Placeholder 3">
            <a:extLst>
              <a:ext uri="{FF2B5EF4-FFF2-40B4-BE49-F238E27FC236}">
                <a16:creationId xmlns:a16="http://schemas.microsoft.com/office/drawing/2014/main" id="{B2DC0180-7401-41CC-812A-008B197FEB5C}"/>
              </a:ext>
            </a:extLst>
          </p:cNvPr>
          <p:cNvSpPr>
            <a:spLocks noGrp="1"/>
          </p:cNvSpPr>
          <p:nvPr>
            <p:ph type="sldNum" sz="quarter" idx="12"/>
          </p:nvPr>
        </p:nvSpPr>
        <p:spPr/>
        <p:txBody>
          <a:bodyPr/>
          <a:lstStyle/>
          <a:p>
            <a:r>
              <a:rPr lang="en-US" noProof="0" dirty="0"/>
              <a:t>9</a:t>
            </a:r>
          </a:p>
        </p:txBody>
      </p:sp>
      <p:sp>
        <p:nvSpPr>
          <p:cNvPr id="5" name="TextBox 4">
            <a:extLst>
              <a:ext uri="{FF2B5EF4-FFF2-40B4-BE49-F238E27FC236}">
                <a16:creationId xmlns:a16="http://schemas.microsoft.com/office/drawing/2014/main" id="{D07DA4C8-47DE-FEFE-899F-2BC8AAFFA9C6}"/>
              </a:ext>
            </a:extLst>
          </p:cNvPr>
          <p:cNvSpPr txBox="1"/>
          <p:nvPr/>
        </p:nvSpPr>
        <p:spPr>
          <a:xfrm>
            <a:off x="2086708" y="71974"/>
            <a:ext cx="7778521" cy="646331"/>
          </a:xfrm>
          <a:prstGeom prst="rect">
            <a:avLst/>
          </a:prstGeom>
          <a:noFill/>
        </p:spPr>
        <p:txBody>
          <a:bodyPr wrap="square" rtlCol="0">
            <a:spAutoFit/>
          </a:bodyPr>
          <a:lstStyle/>
          <a:p>
            <a:r>
              <a:rPr lang="en-US" sz="3600" b="1" dirty="0">
                <a:solidFill>
                  <a:schemeClr val="bg1"/>
                </a:solidFill>
                <a:highlight>
                  <a:srgbClr val="000080"/>
                </a:highlight>
              </a:rPr>
              <a:t>    Grant Award Funds Distribution</a:t>
            </a:r>
          </a:p>
        </p:txBody>
      </p:sp>
    </p:spTree>
    <p:extLst>
      <p:ext uri="{BB962C8B-B14F-4D97-AF65-F5344CB8AC3E}">
        <p14:creationId xmlns:p14="http://schemas.microsoft.com/office/powerpoint/2010/main" val="299742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4C86-ED94-465F-A954-920BF38ECCF7}"/>
              </a:ext>
            </a:extLst>
          </p:cNvPr>
          <p:cNvSpPr>
            <a:spLocks noGrp="1"/>
          </p:cNvSpPr>
          <p:nvPr>
            <p:ph type="ctrTitle"/>
          </p:nvPr>
        </p:nvSpPr>
        <p:spPr>
          <a:xfrm>
            <a:off x="1254369" y="1841157"/>
            <a:ext cx="9782676" cy="4584356"/>
          </a:xfrm>
        </p:spPr>
        <p:txBody>
          <a:bodyPr anchor="ctr"/>
          <a:lstStyle/>
          <a:p>
            <a:r>
              <a:rPr lang="en-US" sz="2000" b="1" dirty="0">
                <a:solidFill>
                  <a:schemeClr val="bg1"/>
                </a:solidFill>
                <a:latin typeface="+mn-lt"/>
              </a:rPr>
              <a:t>Advance One: By September 1</a:t>
            </a:r>
            <a:r>
              <a:rPr lang="en-US" sz="2000" b="1" baseline="30000" dirty="0">
                <a:solidFill>
                  <a:schemeClr val="bg1"/>
                </a:solidFill>
                <a:latin typeface="+mn-lt"/>
              </a:rPr>
              <a:t>st</a:t>
            </a:r>
            <a:r>
              <a:rPr lang="en-US" sz="2000" b="1" dirty="0">
                <a:solidFill>
                  <a:schemeClr val="bg1"/>
                </a:solidFill>
                <a:latin typeface="+mn-lt"/>
              </a:rPr>
              <a:t>  </a:t>
            </a:r>
            <a:r>
              <a:rPr lang="en-US" sz="2000" dirty="0">
                <a:solidFill>
                  <a:schemeClr val="bg1"/>
                </a:solidFill>
                <a:latin typeface="+mn-lt"/>
              </a:rPr>
              <a:t>25% of GF Award Amount  </a:t>
            </a:r>
            <a:r>
              <a:rPr lang="en-US" sz="1800" dirty="0">
                <a:solidFill>
                  <a:schemeClr val="bg1"/>
                </a:solidFill>
                <a:latin typeface="+mn-lt"/>
              </a:rPr>
              <a:t>*</a:t>
            </a:r>
            <a:r>
              <a:rPr lang="en-US" sz="1600" dirty="0">
                <a:solidFill>
                  <a:schemeClr val="bg1"/>
                </a:solidFill>
                <a:latin typeface="+mn-lt"/>
              </a:rPr>
              <a:t>Date subject to change dependent on execution of grant award; automatically occurs.  </a:t>
            </a:r>
            <a:r>
              <a:rPr lang="en-US" sz="1600" b="1" u="sng" dirty="0">
                <a:solidFill>
                  <a:schemeClr val="accent1">
                    <a:lumMod val="60000"/>
                    <a:lumOff val="40000"/>
                  </a:schemeClr>
                </a:solidFill>
                <a:latin typeface="+mn-lt"/>
              </a:rPr>
              <a:t>FY2026 50% of grant award will be paid no later than Sept. 15.</a:t>
            </a:r>
            <a:br>
              <a:rPr lang="en-US" sz="1800" b="1" u="sng" dirty="0">
                <a:solidFill>
                  <a:schemeClr val="bg1"/>
                </a:solidFill>
                <a:highlight>
                  <a:srgbClr val="FF0000"/>
                </a:highlight>
                <a:latin typeface="+mn-lt"/>
              </a:rPr>
            </a:br>
            <a:br>
              <a:rPr lang="en-US" sz="1800" dirty="0">
                <a:solidFill>
                  <a:schemeClr val="bg1"/>
                </a:solidFill>
                <a:latin typeface="+mn-lt"/>
              </a:rPr>
            </a:br>
            <a:r>
              <a:rPr lang="en-US" sz="2000" b="1" dirty="0">
                <a:solidFill>
                  <a:schemeClr val="bg1"/>
                </a:solidFill>
                <a:latin typeface="+mn-lt"/>
              </a:rPr>
              <a:t>Quarterly Advance Two:  September 15</a:t>
            </a:r>
            <a:r>
              <a:rPr lang="en-US" sz="2000" b="1" baseline="30000" dirty="0">
                <a:solidFill>
                  <a:schemeClr val="bg1"/>
                </a:solidFill>
                <a:latin typeface="+mn-lt"/>
              </a:rPr>
              <a:t>th  	</a:t>
            </a:r>
            <a:r>
              <a:rPr lang="en-US" sz="2000" dirty="0">
                <a:solidFill>
                  <a:schemeClr val="bg1"/>
                </a:solidFill>
                <a:latin typeface="+mn-lt"/>
              </a:rPr>
              <a:t>25% of GF Award Amount</a:t>
            </a:r>
            <a:br>
              <a:rPr lang="en-US" sz="1800" dirty="0">
                <a:solidFill>
                  <a:schemeClr val="bg1"/>
                </a:solidFill>
                <a:latin typeface="+mn-lt"/>
              </a:rPr>
            </a:br>
            <a:br>
              <a:rPr lang="en-US" sz="1800" dirty="0">
                <a:solidFill>
                  <a:schemeClr val="bg1"/>
                </a:solidFill>
                <a:latin typeface="+mn-lt"/>
              </a:rPr>
            </a:br>
            <a:r>
              <a:rPr lang="en-US" sz="2000" b="1" dirty="0">
                <a:solidFill>
                  <a:schemeClr val="bg1"/>
                </a:solidFill>
                <a:latin typeface="+mn-lt"/>
              </a:rPr>
              <a:t>Quarterly Advance Three:  December 15</a:t>
            </a:r>
            <a:r>
              <a:rPr lang="en-US" sz="2000" b="1" baseline="30000" dirty="0">
                <a:solidFill>
                  <a:schemeClr val="bg1"/>
                </a:solidFill>
                <a:latin typeface="+mn-lt"/>
              </a:rPr>
              <a:t>th	</a:t>
            </a:r>
            <a:r>
              <a:rPr lang="en-US" sz="2000" dirty="0">
                <a:solidFill>
                  <a:schemeClr val="bg1"/>
                </a:solidFill>
                <a:latin typeface="+mn-lt"/>
              </a:rPr>
              <a:t>25% of GF Award Amount</a:t>
            </a:r>
            <a:br>
              <a:rPr lang="en-US" sz="1800" dirty="0">
                <a:solidFill>
                  <a:schemeClr val="bg1"/>
                </a:solidFill>
                <a:latin typeface="+mn-lt"/>
              </a:rPr>
            </a:br>
            <a:br>
              <a:rPr lang="en-US" sz="1800" dirty="0">
                <a:solidFill>
                  <a:schemeClr val="bg1"/>
                </a:solidFill>
                <a:latin typeface="+mn-lt"/>
              </a:rPr>
            </a:br>
            <a:r>
              <a:rPr lang="en-US" sz="2000" b="1" dirty="0">
                <a:solidFill>
                  <a:schemeClr val="bg1"/>
                </a:solidFill>
                <a:latin typeface="+mn-lt"/>
              </a:rPr>
              <a:t>Quarterly Advance Four:  March 15</a:t>
            </a:r>
            <a:r>
              <a:rPr lang="en-US" sz="2000" b="1" baseline="30000" dirty="0">
                <a:solidFill>
                  <a:schemeClr val="bg1"/>
                </a:solidFill>
                <a:latin typeface="+mn-lt"/>
              </a:rPr>
              <a:t>th</a:t>
            </a:r>
            <a:r>
              <a:rPr lang="en-US" sz="2000" dirty="0">
                <a:solidFill>
                  <a:schemeClr val="bg1"/>
                </a:solidFill>
                <a:latin typeface="+mn-lt"/>
              </a:rPr>
              <a:t>   		25% of GF Award Amount</a:t>
            </a:r>
            <a:br>
              <a:rPr lang="en-US" sz="2000" dirty="0">
                <a:solidFill>
                  <a:schemeClr val="bg1"/>
                </a:solidFill>
              </a:rPr>
            </a:br>
            <a:br>
              <a:rPr lang="en-US" sz="2000" dirty="0">
                <a:solidFill>
                  <a:schemeClr val="bg1"/>
                </a:solidFill>
              </a:rPr>
            </a:br>
            <a:endParaRPr lang="en-US" sz="1200" dirty="0">
              <a:solidFill>
                <a:schemeClr val="bg1"/>
              </a:solidFill>
            </a:endParaRPr>
          </a:p>
        </p:txBody>
      </p:sp>
      <p:sp>
        <p:nvSpPr>
          <p:cNvPr id="6" name="Subtitle 5">
            <a:extLst>
              <a:ext uri="{FF2B5EF4-FFF2-40B4-BE49-F238E27FC236}">
                <a16:creationId xmlns:a16="http://schemas.microsoft.com/office/drawing/2014/main" id="{A63CC333-1648-48CF-BED1-5474495DDB7B}"/>
              </a:ext>
            </a:extLst>
          </p:cNvPr>
          <p:cNvSpPr>
            <a:spLocks noGrp="1"/>
          </p:cNvSpPr>
          <p:nvPr>
            <p:ph type="subTitle" idx="1"/>
          </p:nvPr>
        </p:nvSpPr>
        <p:spPr>
          <a:xfrm>
            <a:off x="1154955" y="1063416"/>
            <a:ext cx="9882090" cy="861420"/>
          </a:xfrm>
        </p:spPr>
        <p:txBody>
          <a:bodyPr anchor="ctr">
            <a:noAutofit/>
          </a:bodyPr>
          <a:lstStyle/>
          <a:p>
            <a:pPr algn="ctr"/>
            <a:r>
              <a:rPr lang="en-US" sz="2800" b="1" cap="none" dirty="0"/>
              <a:t>Quarterly Drawdown Schedule </a:t>
            </a:r>
          </a:p>
          <a:p>
            <a:pPr algn="ctr"/>
            <a:r>
              <a:rPr lang="en-US" sz="2800" b="1" cap="none" dirty="0"/>
              <a:t>State Funds</a:t>
            </a:r>
          </a:p>
        </p:txBody>
      </p:sp>
      <p:sp>
        <p:nvSpPr>
          <p:cNvPr id="3" name="Slide Number Placeholder 3">
            <a:extLst>
              <a:ext uri="{FF2B5EF4-FFF2-40B4-BE49-F238E27FC236}">
                <a16:creationId xmlns:a16="http://schemas.microsoft.com/office/drawing/2014/main" id="{B53A0115-12A8-7260-E6BC-FEA351E60FF7}"/>
              </a:ext>
            </a:extLst>
          </p:cNvPr>
          <p:cNvSpPr>
            <a:spLocks noGrp="1"/>
          </p:cNvSpPr>
          <p:nvPr>
            <p:ph type="sldNum" sz="quarter" idx="12"/>
          </p:nvPr>
        </p:nvSpPr>
        <p:spPr>
          <a:xfrm>
            <a:off x="10352540" y="295729"/>
            <a:ext cx="838199" cy="767687"/>
          </a:xfrm>
        </p:spPr>
        <p:txBody>
          <a:bodyPr/>
          <a:lstStyle/>
          <a:p>
            <a:r>
              <a:rPr lang="en-US" noProof="0" dirty="0"/>
              <a:t>10</a:t>
            </a:r>
          </a:p>
        </p:txBody>
      </p:sp>
    </p:spTree>
    <p:extLst>
      <p:ext uri="{BB962C8B-B14F-4D97-AF65-F5344CB8AC3E}">
        <p14:creationId xmlns:p14="http://schemas.microsoft.com/office/powerpoint/2010/main" val="324216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550464" y="478881"/>
            <a:ext cx="5057599" cy="1735668"/>
          </a:xfrm>
        </p:spPr>
        <p:txBody>
          <a:bodyPr vert="horz" lIns="91440" tIns="45720" rIns="91440" bIns="45720" rtlCol="0" anchor="ctr">
            <a:normAutofit/>
          </a:bodyPr>
          <a:lstStyle/>
          <a:p>
            <a:pPr>
              <a:lnSpc>
                <a:spcPct val="90000"/>
              </a:lnSpc>
            </a:pPr>
            <a:r>
              <a:rPr lang="en-US" sz="2800" b="1" dirty="0">
                <a:solidFill>
                  <a:schemeClr val="bg1"/>
                </a:solidFill>
              </a:rPr>
              <a:t>Monthly Reimbursements </a:t>
            </a:r>
            <a:br>
              <a:rPr lang="en-US" sz="2800" b="1" dirty="0">
                <a:solidFill>
                  <a:schemeClr val="bg1"/>
                </a:solidFill>
              </a:rPr>
            </a:br>
            <a:r>
              <a:rPr lang="en-US" sz="2800" b="1" dirty="0">
                <a:solidFill>
                  <a:schemeClr val="bg1"/>
                </a:solidFill>
              </a:rPr>
              <a:t> Federal Funds</a:t>
            </a:r>
          </a:p>
        </p:txBody>
      </p:sp>
      <p:pic>
        <p:nvPicPr>
          <p:cNvPr id="9" name="Picture Placeholder 8">
            <a:extLst>
              <a:ext uri="{FF2B5EF4-FFF2-40B4-BE49-F238E27FC236}">
                <a16:creationId xmlns:a16="http://schemas.microsoft.com/office/drawing/2014/main" id="{A8DF356A-5DA8-4FD5-B05E-EE4878ADA70A}"/>
              </a:ext>
            </a:extLst>
          </p:cNvPr>
          <p:cNvPicPr>
            <a:picLocks noGrp="1" noChangeAspect="1"/>
          </p:cNvPicPr>
          <p:nvPr>
            <p:ph type="pic" idx="1"/>
          </p:nvPr>
        </p:nvPicPr>
        <p:blipFill>
          <a:blip r:embed="rId3"/>
          <a:srcRect l="18575" r="18575"/>
          <a:stretch>
            <a:fillRect/>
          </a:stretch>
        </p:blipFill>
        <p:spPr>
          <a:xfrm>
            <a:off x="7008530" y="1379841"/>
            <a:ext cx="4351131" cy="5167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550464" y="2384777"/>
            <a:ext cx="4733182" cy="1735667"/>
          </a:xfrm>
        </p:spPr>
        <p:txBody>
          <a:bodyPr vert="horz" lIns="91440" tIns="45720" rIns="91440" bIns="45720" rtlCol="0">
            <a:noAutofit/>
          </a:bodyPr>
          <a:lstStyle/>
          <a:p>
            <a:pPr marL="0" indent="0">
              <a:buNone/>
            </a:pPr>
            <a:r>
              <a:rPr lang="en-US" sz="2500" dirty="0"/>
              <a:t>Federal grant funds will be disbursed through a monthly reimbursement process.</a:t>
            </a:r>
          </a:p>
          <a:p>
            <a:pPr marL="0" indent="0">
              <a:buNone/>
            </a:pPr>
            <a:endParaRPr lang="en-US" sz="2500" dirty="0"/>
          </a:p>
          <a:p>
            <a:pPr>
              <a:buFont typeface="Wingdings" panose="05000000000000000000" pitchFamily="2" charset="2"/>
              <a:buChar char="Ø"/>
            </a:pPr>
            <a:r>
              <a:rPr lang="en-US" sz="2500" dirty="0"/>
              <a:t>Subgrantees will submit expense reports.  GA’s will request/process Monthly Reimbursement Payments.</a:t>
            </a:r>
          </a:p>
          <a:p>
            <a:pPr marL="0" indent="0">
              <a:buNone/>
            </a:pPr>
            <a:endParaRPr lang="en-US" sz="2500" dirty="0"/>
          </a:p>
        </p:txBody>
      </p:sp>
      <p:sp>
        <p:nvSpPr>
          <p:cNvPr id="4" name="Slide Number Placeholder 3">
            <a:extLst>
              <a:ext uri="{FF2B5EF4-FFF2-40B4-BE49-F238E27FC236}">
                <a16:creationId xmlns:a16="http://schemas.microsoft.com/office/drawing/2014/main" id="{36F7B243-DF1A-483C-900B-F60AFB4B2914}"/>
              </a:ext>
            </a:extLst>
          </p:cNvPr>
          <p:cNvSpPr>
            <a:spLocks noGrp="1"/>
          </p:cNvSpPr>
          <p:nvPr>
            <p:ph type="sldNum" sz="quarter" idx="12"/>
          </p:nvPr>
        </p:nvSpPr>
        <p:spPr/>
        <p:txBody>
          <a:bodyPr/>
          <a:lstStyle/>
          <a:p>
            <a:r>
              <a:rPr lang="en-US" noProof="0" dirty="0"/>
              <a:t>11</a:t>
            </a:r>
          </a:p>
        </p:txBody>
      </p:sp>
    </p:spTree>
    <p:extLst>
      <p:ext uri="{BB962C8B-B14F-4D97-AF65-F5344CB8AC3E}">
        <p14:creationId xmlns:p14="http://schemas.microsoft.com/office/powerpoint/2010/main" val="209862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848463" y="754612"/>
            <a:ext cx="4472193" cy="1154287"/>
          </a:xfrm>
        </p:spPr>
        <p:txBody>
          <a:bodyPr vert="horz" lIns="91440" tIns="45720" rIns="91440" bIns="45720" rtlCol="0" anchor="ctr">
            <a:normAutofit fontScale="90000"/>
          </a:bodyPr>
          <a:lstStyle/>
          <a:p>
            <a:pPr algn="ctr">
              <a:lnSpc>
                <a:spcPct val="90000"/>
              </a:lnSpc>
            </a:pPr>
            <a:r>
              <a:rPr lang="en-US" sz="3600" b="1" dirty="0">
                <a:solidFill>
                  <a:schemeClr val="bg1"/>
                </a:solidFill>
              </a:rPr>
              <a:t>Budget Change </a:t>
            </a:r>
            <a:br>
              <a:rPr lang="en-US" sz="3600" b="1" dirty="0">
                <a:solidFill>
                  <a:schemeClr val="bg1"/>
                </a:solidFill>
              </a:rPr>
            </a:br>
            <a:r>
              <a:rPr lang="en-US" sz="3600" b="1" dirty="0">
                <a:solidFill>
                  <a:schemeClr val="bg1"/>
                </a:solidFill>
              </a:rPr>
              <a:t>Request Wizard (BAR)</a:t>
            </a:r>
            <a:br>
              <a:rPr lang="en-US" sz="2500" b="1" dirty="0">
                <a:solidFill>
                  <a:schemeClr val="bg1"/>
                </a:solidFill>
              </a:rPr>
            </a:br>
            <a:br>
              <a:rPr lang="en-US" sz="2500" b="1" dirty="0">
                <a:solidFill>
                  <a:schemeClr val="bg1"/>
                </a:solidFill>
              </a:rPr>
            </a:br>
            <a:endParaRPr lang="en-US" sz="2500" b="1" dirty="0">
              <a:solidFill>
                <a:schemeClr val="bg1"/>
              </a:solidFill>
            </a:endParaRPr>
          </a:p>
        </p:txBody>
      </p:sp>
      <p:pic>
        <p:nvPicPr>
          <p:cNvPr id="22" name="Picture Placeholder 21">
            <a:extLst>
              <a:ext uri="{FF2B5EF4-FFF2-40B4-BE49-F238E27FC236}">
                <a16:creationId xmlns:a16="http://schemas.microsoft.com/office/drawing/2014/main" id="{25D00536-35B5-4718-B142-B88AF94F3A93}"/>
              </a:ext>
            </a:extLst>
          </p:cNvPr>
          <p:cNvPicPr>
            <a:picLocks noGrp="1" noChangeAspect="1"/>
          </p:cNvPicPr>
          <p:nvPr>
            <p:ph type="pic" idx="1"/>
          </p:nvPr>
        </p:nvPicPr>
        <p:blipFill>
          <a:blip r:embed="rId3"/>
          <a:srcRect l="18561" r="18561"/>
          <a:stretch>
            <a:fillRect/>
          </a:stretch>
        </p:blipFill>
        <p:spPr>
          <a:xfrm>
            <a:off x="6775938" y="1237813"/>
            <a:ext cx="4865598" cy="5149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550464" y="1497330"/>
            <a:ext cx="5461716" cy="2423160"/>
          </a:xfrm>
        </p:spPr>
        <p:txBody>
          <a:bodyPr vert="horz" lIns="91440" tIns="45720" rIns="91440" bIns="45720" rtlCol="0">
            <a:noAutofit/>
          </a:bodyPr>
          <a:lstStyle/>
          <a:p>
            <a:pPr marL="0" indent="0">
              <a:buNone/>
            </a:pPr>
            <a:r>
              <a:rPr lang="en-US" sz="2500" dirty="0"/>
              <a:t>When necessary to make changes to an approved budget, a Budget Change Request (BAR) is </a:t>
            </a:r>
            <a:r>
              <a:rPr lang="en-US" sz="2500" b="1" dirty="0">
                <a:solidFill>
                  <a:schemeClr val="accent1">
                    <a:lumMod val="60000"/>
                    <a:lumOff val="40000"/>
                  </a:schemeClr>
                </a:solidFill>
              </a:rPr>
              <a:t>required prior to spending reallocated funds.  DEADLINE 6/30/25</a:t>
            </a:r>
          </a:p>
          <a:p>
            <a:r>
              <a:rPr lang="en-US" sz="2500" dirty="0"/>
              <a:t>Subgrantee submits pre-approval to PC via email.</a:t>
            </a:r>
          </a:p>
          <a:p>
            <a:r>
              <a:rPr lang="en-US" sz="2500" dirty="0"/>
              <a:t>Once approved, subgrantee will submit their budget amendment to their Grants Admin/Program Coord.</a:t>
            </a:r>
          </a:p>
        </p:txBody>
      </p:sp>
      <p:sp>
        <p:nvSpPr>
          <p:cNvPr id="4" name="Slide Number Placeholder 3">
            <a:extLst>
              <a:ext uri="{FF2B5EF4-FFF2-40B4-BE49-F238E27FC236}">
                <a16:creationId xmlns:a16="http://schemas.microsoft.com/office/drawing/2014/main" id="{C527245D-EE7C-45E0-A537-28E36A6C4FE8}"/>
              </a:ext>
            </a:extLst>
          </p:cNvPr>
          <p:cNvSpPr>
            <a:spLocks noGrp="1"/>
          </p:cNvSpPr>
          <p:nvPr>
            <p:ph type="sldNum" sz="quarter" idx="12"/>
          </p:nvPr>
        </p:nvSpPr>
        <p:spPr>
          <a:xfrm>
            <a:off x="10352540" y="311495"/>
            <a:ext cx="838199" cy="767687"/>
          </a:xfrm>
        </p:spPr>
        <p:txBody>
          <a:bodyPr/>
          <a:lstStyle/>
          <a:p>
            <a:r>
              <a:rPr lang="en-US" dirty="0"/>
              <a:t>12</a:t>
            </a:r>
            <a:endParaRPr lang="en-US" noProof="0" dirty="0"/>
          </a:p>
        </p:txBody>
      </p:sp>
    </p:spTree>
    <p:extLst>
      <p:ext uri="{BB962C8B-B14F-4D97-AF65-F5344CB8AC3E}">
        <p14:creationId xmlns:p14="http://schemas.microsoft.com/office/powerpoint/2010/main" val="217931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CAECC-9F22-4CB6-9311-51E350098EE8}"/>
              </a:ext>
            </a:extLst>
          </p:cNvPr>
          <p:cNvSpPr txBox="1"/>
          <p:nvPr/>
        </p:nvSpPr>
        <p:spPr>
          <a:xfrm>
            <a:off x="6004208" y="830828"/>
            <a:ext cx="5967046" cy="5898218"/>
          </a:xfrm>
          <a:prstGeom prst="rect">
            <a:avLst/>
          </a:prstGeom>
          <a:solidFill>
            <a:schemeClr val="accent5">
              <a:lumMod val="75000"/>
            </a:schemeClr>
          </a:solidFill>
        </p:spPr>
        <p:txBody>
          <a:bodyPr wrap="square" rtlCol="0">
            <a:spAutoFit/>
          </a:bodyPr>
          <a:lstStyle/>
          <a:p>
            <a:r>
              <a:rPr lang="en-US" sz="1600" b="1" dirty="0">
                <a:solidFill>
                  <a:schemeClr val="accent1">
                    <a:lumMod val="60000"/>
                    <a:lumOff val="40000"/>
                  </a:schemeClr>
                </a:solidFill>
              </a:rPr>
              <a:t>The Change Justification </a:t>
            </a:r>
            <a:r>
              <a:rPr lang="en-US" sz="1600" dirty="0">
                <a:solidFill>
                  <a:schemeClr val="bg1"/>
                </a:solidFill>
              </a:rPr>
              <a:t>must provide detail </a:t>
            </a:r>
            <a:r>
              <a:rPr lang="en-US" sz="1600" b="1" dirty="0">
                <a:solidFill>
                  <a:schemeClr val="bg1"/>
                </a:solidFill>
              </a:rPr>
              <a:t>why</a:t>
            </a:r>
            <a:r>
              <a:rPr lang="en-US" sz="1600" dirty="0">
                <a:solidFill>
                  <a:schemeClr val="bg1"/>
                </a:solidFill>
              </a:rPr>
              <a:t> the reallocation of funds between line items in necessary.  The narrative </a:t>
            </a:r>
            <a:r>
              <a:rPr lang="en-US" sz="1600" b="1" dirty="0">
                <a:solidFill>
                  <a:schemeClr val="bg1"/>
                </a:solidFill>
              </a:rPr>
              <a:t>must</a:t>
            </a:r>
            <a:r>
              <a:rPr lang="en-US" sz="1600" dirty="0">
                <a:solidFill>
                  <a:schemeClr val="bg1"/>
                </a:solidFill>
              </a:rPr>
              <a:t> include itemized costs within each cost category (see below): </a:t>
            </a:r>
            <a:r>
              <a:rPr lang="en-US" sz="1400" dirty="0">
                <a:solidFill>
                  <a:schemeClr val="bg1"/>
                </a:solidFill>
              </a:rPr>
              <a:t> </a:t>
            </a:r>
          </a:p>
          <a:p>
            <a:endParaRPr lang="en-US" sz="1400" dirty="0">
              <a:solidFill>
                <a:schemeClr val="accent1">
                  <a:lumMod val="60000"/>
                  <a:lumOff val="40000"/>
                </a:schemeClr>
              </a:solidFill>
            </a:endParaRPr>
          </a:p>
          <a:p>
            <a:pPr marL="0" marR="0">
              <a:lnSpc>
                <a:spcPct val="107000"/>
              </a:lnSpc>
              <a:spcBef>
                <a:spcPts val="0"/>
              </a:spcBef>
              <a:spcAft>
                <a:spcPts val="800"/>
              </a:spcAft>
            </a:pPr>
            <a:r>
              <a:rPr lang="en-US" sz="1600" b="1" kern="100" dirty="0">
                <a:solidFill>
                  <a:schemeClr val="accent1">
                    <a:lumMod val="60000"/>
                    <a:lumOff val="40000"/>
                  </a:schemeClr>
                </a:solidFill>
                <a:effectLst/>
                <a:ea typeface="Aptos" panose="020B0004020202020204" pitchFamily="34" charset="0"/>
                <a:cs typeface="Times New Roman" panose="02020603050405020304" pitchFamily="18" charset="0"/>
              </a:rPr>
              <a:t>100: Personal Services </a:t>
            </a:r>
            <a:r>
              <a:rPr lang="en-US" sz="1600" kern="100" dirty="0">
                <a:solidFill>
                  <a:schemeClr val="bg1"/>
                </a:solidFill>
                <a:effectLst/>
                <a:ea typeface="Aptos" panose="020B0004020202020204" pitchFamily="34" charset="0"/>
                <a:cs typeface="Times New Roman" panose="02020603050405020304" pitchFamily="18" charset="0"/>
              </a:rPr>
              <a:t>– $50,000 decrease due to vacancies (include specific position title(s) and dollar amounts); reallocating additional funds of $5000 to 200 Travel , $5000 to 300 Facilities, $15,000 to 400 Commodities, and $25,000 to 600 Other. </a:t>
            </a:r>
            <a:r>
              <a:rPr lang="en-US" sz="1600" kern="100" dirty="0">
                <a:solidFill>
                  <a:schemeClr val="bg1"/>
                </a:solidFill>
                <a:ea typeface="Aptos" panose="020B0004020202020204" pitchFamily="34" charset="0"/>
                <a:cs typeface="Times New Roman" panose="02020603050405020304" pitchFamily="18" charset="0"/>
              </a:rPr>
              <a:t> </a:t>
            </a:r>
            <a:endParaRPr lang="en-US" sz="1600" kern="100" dirty="0">
              <a:solidFill>
                <a:schemeClr val="bg1"/>
              </a:solidFill>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solidFill>
                  <a:schemeClr val="accent1">
                    <a:lumMod val="60000"/>
                    <a:lumOff val="40000"/>
                  </a:schemeClr>
                </a:solidFill>
                <a:effectLst/>
                <a:ea typeface="Aptos" panose="020B0004020202020204" pitchFamily="34" charset="0"/>
                <a:cs typeface="Times New Roman" panose="02020603050405020304" pitchFamily="18" charset="0"/>
              </a:rPr>
              <a:t>200: Travel </a:t>
            </a:r>
            <a:r>
              <a:rPr lang="en-US" sz="1600" kern="100" dirty="0">
                <a:solidFill>
                  <a:schemeClr val="bg1"/>
                </a:solidFill>
                <a:effectLst/>
                <a:ea typeface="Aptos" panose="020B0004020202020204" pitchFamily="34" charset="0"/>
                <a:cs typeface="Times New Roman" panose="02020603050405020304" pitchFamily="18" charset="0"/>
              </a:rPr>
              <a:t>-  $5000 increase for out of state training (include number of trips,</a:t>
            </a:r>
            <a:r>
              <a:rPr lang="en-US" sz="1600" kern="100" dirty="0">
                <a:solidFill>
                  <a:schemeClr val="bg1"/>
                </a:solidFill>
                <a:ea typeface="Aptos" panose="020B0004020202020204" pitchFamily="34" charset="0"/>
                <a:cs typeface="Times New Roman" panose="02020603050405020304" pitchFamily="18" charset="0"/>
              </a:rPr>
              <a:t> who traveling, where, when , why, rates, and estimated dollar amounts)</a:t>
            </a:r>
            <a:r>
              <a:rPr lang="en-US" sz="1600" kern="100" dirty="0">
                <a:solidFill>
                  <a:schemeClr val="bg1"/>
                </a:solidFill>
                <a:effectLst/>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600" b="1" kern="100" dirty="0">
                <a:solidFill>
                  <a:schemeClr val="accent1">
                    <a:lumMod val="60000"/>
                    <a:lumOff val="40000"/>
                  </a:schemeClr>
                </a:solidFill>
                <a:effectLst/>
                <a:ea typeface="Aptos" panose="020B0004020202020204" pitchFamily="34" charset="0"/>
                <a:cs typeface="Times New Roman" panose="02020603050405020304" pitchFamily="18" charset="0"/>
              </a:rPr>
              <a:t>300: Facility </a:t>
            </a:r>
            <a:r>
              <a:rPr lang="en-US" sz="1600" kern="100" dirty="0">
                <a:solidFill>
                  <a:schemeClr val="bg1"/>
                </a:solidFill>
                <a:effectLst/>
                <a:ea typeface="Aptos" panose="020B0004020202020204" pitchFamily="34" charset="0"/>
                <a:cs typeface="Times New Roman" panose="02020603050405020304" pitchFamily="18" charset="0"/>
              </a:rPr>
              <a:t>-  $5000 increase of rent and maintenance on the building (include dollar amounts).  </a:t>
            </a:r>
          </a:p>
          <a:p>
            <a:pPr marL="0" marR="0">
              <a:lnSpc>
                <a:spcPct val="107000"/>
              </a:lnSpc>
              <a:spcBef>
                <a:spcPts val="0"/>
              </a:spcBef>
              <a:spcAft>
                <a:spcPts val="800"/>
              </a:spcAft>
            </a:pPr>
            <a:r>
              <a:rPr lang="en-US" sz="1600" b="1" kern="100" dirty="0">
                <a:solidFill>
                  <a:schemeClr val="accent1">
                    <a:lumMod val="60000"/>
                    <a:lumOff val="40000"/>
                  </a:schemeClr>
                </a:solidFill>
                <a:effectLst/>
                <a:ea typeface="Aptos" panose="020B0004020202020204" pitchFamily="34" charset="0"/>
                <a:cs typeface="Times New Roman" panose="02020603050405020304" pitchFamily="18" charset="0"/>
              </a:rPr>
              <a:t>400: Commodities </a:t>
            </a:r>
            <a:r>
              <a:rPr lang="en-US" sz="1600" kern="100" dirty="0">
                <a:solidFill>
                  <a:schemeClr val="bg1"/>
                </a:solidFill>
                <a:effectLst/>
                <a:ea typeface="Aptos" panose="020B0004020202020204" pitchFamily="34" charset="0"/>
                <a:cs typeface="Times New Roman" panose="02020603050405020304" pitchFamily="18" charset="0"/>
              </a:rPr>
              <a:t>- $15,000 increase for additional food cost for the shelter, program supplies, and household supplies (include dollar amounts). </a:t>
            </a:r>
          </a:p>
          <a:p>
            <a:pPr marL="0" marR="0">
              <a:lnSpc>
                <a:spcPct val="107000"/>
              </a:lnSpc>
              <a:spcBef>
                <a:spcPts val="0"/>
              </a:spcBef>
              <a:spcAft>
                <a:spcPts val="800"/>
              </a:spcAft>
            </a:pPr>
            <a:r>
              <a:rPr lang="en-US" sz="1600" b="1" kern="100" dirty="0">
                <a:solidFill>
                  <a:schemeClr val="accent1">
                    <a:lumMod val="60000"/>
                    <a:lumOff val="40000"/>
                  </a:schemeClr>
                </a:solidFill>
                <a:effectLst/>
                <a:ea typeface="Aptos" panose="020B0004020202020204" pitchFamily="34" charset="0"/>
                <a:cs typeface="Times New Roman" panose="02020603050405020304" pitchFamily="18" charset="0"/>
              </a:rPr>
              <a:t>600: Contractual/Other </a:t>
            </a:r>
            <a:r>
              <a:rPr lang="en-US" sz="1600" kern="100" dirty="0">
                <a:solidFill>
                  <a:schemeClr val="bg1"/>
                </a:solidFill>
                <a:effectLst/>
                <a:ea typeface="Aptos" panose="020B0004020202020204" pitchFamily="34" charset="0"/>
                <a:cs typeface="Times New Roman" panose="02020603050405020304" pitchFamily="18" charset="0"/>
              </a:rPr>
              <a:t>– $25,000 increase of insurance premiums, additional advertising, and increased registration fees and tuition (include dollar amounts). </a:t>
            </a:r>
          </a:p>
        </p:txBody>
      </p:sp>
      <p:sp>
        <p:nvSpPr>
          <p:cNvPr id="5" name="TextBox 4">
            <a:extLst>
              <a:ext uri="{FF2B5EF4-FFF2-40B4-BE49-F238E27FC236}">
                <a16:creationId xmlns:a16="http://schemas.microsoft.com/office/drawing/2014/main" id="{92BA4046-ED35-4D86-B75A-55900295D0EC}"/>
              </a:ext>
            </a:extLst>
          </p:cNvPr>
          <p:cNvSpPr txBox="1"/>
          <p:nvPr/>
        </p:nvSpPr>
        <p:spPr>
          <a:xfrm>
            <a:off x="631862" y="4667693"/>
            <a:ext cx="5229676" cy="1877437"/>
          </a:xfrm>
          <a:prstGeom prst="rect">
            <a:avLst/>
          </a:prstGeom>
          <a:solidFill>
            <a:schemeClr val="accent5">
              <a:lumMod val="75000"/>
            </a:schemeClr>
          </a:solidFill>
        </p:spPr>
        <p:txBody>
          <a:bodyPr wrap="square" rtlCol="0">
            <a:spAutoFit/>
          </a:bodyPr>
          <a:lstStyle/>
          <a:p>
            <a:endParaRPr lang="en-US" dirty="0">
              <a:solidFill>
                <a:schemeClr val="bg1"/>
              </a:solidFill>
            </a:endParaRPr>
          </a:p>
          <a:p>
            <a:endParaRPr lang="en-US" sz="1600" b="1" dirty="0"/>
          </a:p>
          <a:p>
            <a:r>
              <a:rPr lang="en-US" sz="1600" b="1" dirty="0">
                <a:solidFill>
                  <a:schemeClr val="accent1">
                    <a:lumMod val="60000"/>
                    <a:lumOff val="40000"/>
                  </a:schemeClr>
                </a:solidFill>
              </a:rPr>
              <a:t>The Budget Change Status (Direct) </a:t>
            </a:r>
            <a:r>
              <a:rPr lang="en-US" sz="1600" dirty="0">
                <a:solidFill>
                  <a:schemeClr val="bg1"/>
                </a:solidFill>
              </a:rPr>
              <a:t>must address the total amount of the proposed change to each Budget Category 100 Personnel Services thru 700 Indirect Costs (see example above).  </a:t>
            </a:r>
          </a:p>
          <a:p>
            <a:endParaRPr lang="en-US" dirty="0">
              <a:solidFill>
                <a:srgbClr val="FFC000"/>
              </a:solidFill>
            </a:endParaRPr>
          </a:p>
        </p:txBody>
      </p:sp>
      <p:sp>
        <p:nvSpPr>
          <p:cNvPr id="2" name="Slide Number Placeholder 1">
            <a:extLst>
              <a:ext uri="{FF2B5EF4-FFF2-40B4-BE49-F238E27FC236}">
                <a16:creationId xmlns:a16="http://schemas.microsoft.com/office/drawing/2014/main" id="{129AE23D-6D6D-48A3-A662-E48CFFFA628B}"/>
              </a:ext>
            </a:extLst>
          </p:cNvPr>
          <p:cNvSpPr>
            <a:spLocks noGrp="1"/>
          </p:cNvSpPr>
          <p:nvPr>
            <p:ph type="sldNum" sz="quarter" idx="12"/>
          </p:nvPr>
        </p:nvSpPr>
        <p:spPr>
          <a:xfrm>
            <a:off x="10340816" y="128954"/>
            <a:ext cx="838199" cy="767687"/>
          </a:xfrm>
        </p:spPr>
        <p:txBody>
          <a:bodyPr/>
          <a:lstStyle/>
          <a:p>
            <a:r>
              <a:rPr lang="en-US" dirty="0"/>
              <a:t>13</a:t>
            </a:r>
            <a:endParaRPr lang="en-US" noProof="0" dirty="0"/>
          </a:p>
        </p:txBody>
      </p:sp>
      <p:pic>
        <p:nvPicPr>
          <p:cNvPr id="7" name="Picture 6">
            <a:extLst>
              <a:ext uri="{FF2B5EF4-FFF2-40B4-BE49-F238E27FC236}">
                <a16:creationId xmlns:a16="http://schemas.microsoft.com/office/drawing/2014/main" id="{C7D9648F-43D5-CAE2-E2F6-860410AA4988}"/>
              </a:ext>
            </a:extLst>
          </p:cNvPr>
          <p:cNvPicPr>
            <a:picLocks noChangeAspect="1"/>
          </p:cNvPicPr>
          <p:nvPr/>
        </p:nvPicPr>
        <p:blipFill>
          <a:blip r:embed="rId3"/>
          <a:stretch>
            <a:fillRect/>
          </a:stretch>
        </p:blipFill>
        <p:spPr>
          <a:xfrm>
            <a:off x="476286" y="280353"/>
            <a:ext cx="5385252" cy="4766095"/>
          </a:xfrm>
          <a:prstGeom prst="rect">
            <a:avLst/>
          </a:prstGeom>
        </p:spPr>
      </p:pic>
    </p:spTree>
    <p:extLst>
      <p:ext uri="{BB962C8B-B14F-4D97-AF65-F5344CB8AC3E}">
        <p14:creationId xmlns:p14="http://schemas.microsoft.com/office/powerpoint/2010/main" val="62321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p:txBody>
          <a:bodyPr vert="horz" lIns="91440" tIns="45720" rIns="91440" bIns="45720" rtlCol="0" anchor="ctr">
            <a:noAutofit/>
          </a:bodyPr>
          <a:lstStyle/>
          <a:p>
            <a:pPr algn="ctr">
              <a:lnSpc>
                <a:spcPct val="90000"/>
              </a:lnSpc>
            </a:pPr>
            <a:r>
              <a:rPr lang="en-US" sz="5000" b="1" dirty="0">
                <a:solidFill>
                  <a:schemeClr val="bg1"/>
                </a:solidFill>
              </a:rPr>
              <a:t>De-obligation of Funds </a:t>
            </a:r>
          </a:p>
        </p:txBody>
      </p:sp>
      <p:sp>
        <p:nvSpPr>
          <p:cNvPr id="4" name="Content Placeholder 3">
            <a:extLst>
              <a:ext uri="{FF2B5EF4-FFF2-40B4-BE49-F238E27FC236}">
                <a16:creationId xmlns:a16="http://schemas.microsoft.com/office/drawing/2014/main" id="{9DB5A163-DF32-4761-ADDC-278FC2961C31}"/>
              </a:ext>
            </a:extLst>
          </p:cNvPr>
          <p:cNvSpPr>
            <a:spLocks noGrp="1"/>
          </p:cNvSpPr>
          <p:nvPr>
            <p:ph idx="1"/>
          </p:nvPr>
        </p:nvSpPr>
        <p:spPr>
          <a:xfrm>
            <a:off x="1715294" y="2642137"/>
            <a:ext cx="8761412" cy="2571308"/>
          </a:xfrm>
        </p:spPr>
        <p:txBody>
          <a:bodyPr>
            <a:normAutofit fontScale="92500" lnSpcReduction="10000"/>
          </a:bodyPr>
          <a:lstStyle/>
          <a:p>
            <a:pPr marL="0" indent="0">
              <a:buNone/>
            </a:pPr>
            <a:r>
              <a:rPr lang="en-US" sz="3000" dirty="0"/>
              <a:t>As soon as a subgrantee knows they are unable to spend out their award, they should contact their CDVSA grant administrator to discuss the next step.  De-obligation of funds will be performed by the CDVSA grant administrator.  De-obligations are due by June 15</a:t>
            </a:r>
            <a:r>
              <a:rPr lang="en-US" sz="3000" baseline="30000" dirty="0"/>
              <a:t>th</a:t>
            </a:r>
            <a:r>
              <a:rPr lang="en-US" sz="3000" dirty="0"/>
              <a:t>.  </a:t>
            </a:r>
          </a:p>
          <a:p>
            <a:endParaRPr lang="en-US" dirty="0"/>
          </a:p>
        </p:txBody>
      </p:sp>
      <p:sp>
        <p:nvSpPr>
          <p:cNvPr id="3" name="Slide Number Placeholder 2">
            <a:extLst>
              <a:ext uri="{FF2B5EF4-FFF2-40B4-BE49-F238E27FC236}">
                <a16:creationId xmlns:a16="http://schemas.microsoft.com/office/drawing/2014/main" id="{83781273-66F9-401D-B0DD-08DAC923DC66}"/>
              </a:ext>
            </a:extLst>
          </p:cNvPr>
          <p:cNvSpPr>
            <a:spLocks noGrp="1"/>
          </p:cNvSpPr>
          <p:nvPr>
            <p:ph type="sldNum" sz="quarter" idx="12"/>
          </p:nvPr>
        </p:nvSpPr>
        <p:spPr/>
        <p:txBody>
          <a:bodyPr/>
          <a:lstStyle/>
          <a:p>
            <a:r>
              <a:rPr lang="en-US" dirty="0"/>
              <a:t>14</a:t>
            </a:r>
            <a:endParaRPr lang="en-US" noProof="0" dirty="0"/>
          </a:p>
        </p:txBody>
      </p:sp>
      <p:pic>
        <p:nvPicPr>
          <p:cNvPr id="5122" name="Picture 2" descr="Image result for Blue Dollar Sign">
            <a:extLst>
              <a:ext uri="{FF2B5EF4-FFF2-40B4-BE49-F238E27FC236}">
                <a16:creationId xmlns:a16="http://schemas.microsoft.com/office/drawing/2014/main" id="{93A6CCF6-39D0-BEA6-D033-0C2EEF2D8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426" y="4685846"/>
            <a:ext cx="18764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78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p:txBody>
          <a:bodyPr vert="horz" lIns="91440" tIns="45720" rIns="91440" bIns="45720" rtlCol="0" anchor="ctr">
            <a:noAutofit/>
          </a:bodyPr>
          <a:lstStyle/>
          <a:p>
            <a:pPr algn="ctr">
              <a:lnSpc>
                <a:spcPct val="90000"/>
              </a:lnSpc>
            </a:pPr>
            <a:r>
              <a:rPr lang="en-US" sz="5000" b="1" dirty="0">
                <a:solidFill>
                  <a:schemeClr val="bg1"/>
                </a:solidFill>
              </a:rPr>
              <a:t>Grant Closeout</a:t>
            </a:r>
          </a:p>
        </p:txBody>
      </p:sp>
      <p:sp>
        <p:nvSpPr>
          <p:cNvPr id="4" name="Content Placeholder 3">
            <a:extLst>
              <a:ext uri="{FF2B5EF4-FFF2-40B4-BE49-F238E27FC236}">
                <a16:creationId xmlns:a16="http://schemas.microsoft.com/office/drawing/2014/main" id="{C6DCCE37-E038-46E8-8001-E2DDA397AE2F}"/>
              </a:ext>
            </a:extLst>
          </p:cNvPr>
          <p:cNvSpPr>
            <a:spLocks noGrp="1"/>
          </p:cNvSpPr>
          <p:nvPr>
            <p:ph idx="1"/>
          </p:nvPr>
        </p:nvSpPr>
        <p:spPr>
          <a:xfrm>
            <a:off x="711353" y="2168769"/>
            <a:ext cx="10089997" cy="3523371"/>
          </a:xfrm>
        </p:spPr>
        <p:txBody>
          <a:bodyPr>
            <a:noAutofit/>
          </a:bodyPr>
          <a:lstStyle/>
          <a:p>
            <a:pPr marL="0" indent="0">
              <a:spcBef>
                <a:spcPts val="0"/>
              </a:spcBef>
              <a:buNone/>
            </a:pPr>
            <a:r>
              <a:rPr lang="en-US" sz="2800" dirty="0"/>
              <a:t>Prepare for closeout three months prior to the end date of the grant cycle.  Allows for accurate forecasted expenses and prepare adjusting journal entries to reflect </a:t>
            </a:r>
            <a:r>
              <a:rPr lang="en-US" sz="2800" b="1" dirty="0"/>
              <a:t>actual costs </a:t>
            </a:r>
            <a:r>
              <a:rPr lang="en-US" sz="2800" dirty="0"/>
              <a:t>to the grant.</a:t>
            </a:r>
          </a:p>
          <a:p>
            <a:pPr marL="0" indent="0">
              <a:spcBef>
                <a:spcPts val="0"/>
              </a:spcBef>
              <a:buNone/>
            </a:pPr>
            <a:r>
              <a:rPr lang="en-US" sz="2500" dirty="0"/>
              <a:t>The purpose of the closeout: </a:t>
            </a:r>
          </a:p>
          <a:p>
            <a:pPr marL="685800">
              <a:spcBef>
                <a:spcPts val="0"/>
              </a:spcBef>
            </a:pPr>
            <a:r>
              <a:rPr lang="en-US" sz="2500" dirty="0"/>
              <a:t>Ensure grant funds were spent appropriately. </a:t>
            </a:r>
          </a:p>
          <a:p>
            <a:pPr marL="685800">
              <a:spcBef>
                <a:spcPts val="0"/>
              </a:spcBef>
            </a:pPr>
            <a:r>
              <a:rPr lang="en-US" sz="2500" dirty="0"/>
              <a:t>Record timeliness of reports.</a:t>
            </a:r>
          </a:p>
          <a:p>
            <a:pPr marL="685800">
              <a:spcBef>
                <a:spcPts val="0"/>
              </a:spcBef>
            </a:pPr>
            <a:r>
              <a:rPr lang="en-US" sz="2500" dirty="0"/>
              <a:t>Avoid refunds to the State.</a:t>
            </a:r>
          </a:p>
          <a:p>
            <a:pPr marL="685800">
              <a:spcBef>
                <a:spcPts val="0"/>
              </a:spcBef>
            </a:pPr>
            <a:r>
              <a:rPr lang="en-US" sz="2500" dirty="0"/>
              <a:t>Ensure final reported expenditures do not exceed the total award (CDVSA allows a 10% variance per cost category).</a:t>
            </a:r>
          </a:p>
        </p:txBody>
      </p:sp>
      <p:sp>
        <p:nvSpPr>
          <p:cNvPr id="3" name="Slide Number Placeholder 2">
            <a:extLst>
              <a:ext uri="{FF2B5EF4-FFF2-40B4-BE49-F238E27FC236}">
                <a16:creationId xmlns:a16="http://schemas.microsoft.com/office/drawing/2014/main" id="{6C2A4803-6730-47FD-880A-C70813DCC00C}"/>
              </a:ext>
            </a:extLst>
          </p:cNvPr>
          <p:cNvSpPr>
            <a:spLocks noGrp="1"/>
          </p:cNvSpPr>
          <p:nvPr>
            <p:ph type="sldNum" sz="quarter" idx="12"/>
          </p:nvPr>
        </p:nvSpPr>
        <p:spPr/>
        <p:txBody>
          <a:bodyPr/>
          <a:lstStyle/>
          <a:p>
            <a:r>
              <a:rPr lang="en-US" dirty="0"/>
              <a:t>15</a:t>
            </a:r>
            <a:endParaRPr lang="en-US" noProof="0" dirty="0"/>
          </a:p>
        </p:txBody>
      </p:sp>
      <p:pic>
        <p:nvPicPr>
          <p:cNvPr id="4106" name="Picture 10" descr="Image result for closing door">
            <a:extLst>
              <a:ext uri="{FF2B5EF4-FFF2-40B4-BE49-F238E27FC236}">
                <a16:creationId xmlns:a16="http://schemas.microsoft.com/office/drawing/2014/main" id="{0DDDD01A-FC60-CEB2-7503-7C965EBC9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781" y="469900"/>
            <a:ext cx="10953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5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CFD7-50BE-937A-599B-47E10E0C6C5D}"/>
              </a:ext>
            </a:extLst>
          </p:cNvPr>
          <p:cNvSpPr>
            <a:spLocks noGrp="1"/>
          </p:cNvSpPr>
          <p:nvPr>
            <p:ph type="title"/>
          </p:nvPr>
        </p:nvSpPr>
        <p:spPr>
          <a:xfrm>
            <a:off x="1154953" y="973668"/>
            <a:ext cx="9197587" cy="706964"/>
          </a:xfrm>
        </p:spPr>
        <p:txBody>
          <a:bodyPr/>
          <a:lstStyle/>
          <a:p>
            <a:r>
              <a:rPr lang="en-US" dirty="0"/>
              <a:t>FINANCIAL COMPLIANCE MONITORING</a:t>
            </a:r>
          </a:p>
        </p:txBody>
      </p:sp>
      <p:sp>
        <p:nvSpPr>
          <p:cNvPr id="4" name="Slide Number Placeholder 3">
            <a:extLst>
              <a:ext uri="{FF2B5EF4-FFF2-40B4-BE49-F238E27FC236}">
                <a16:creationId xmlns:a16="http://schemas.microsoft.com/office/drawing/2014/main" id="{3314FB29-21A0-543E-9D2E-04D00A7B3BD9}"/>
              </a:ext>
            </a:extLst>
          </p:cNvPr>
          <p:cNvSpPr>
            <a:spLocks noGrp="1"/>
          </p:cNvSpPr>
          <p:nvPr>
            <p:ph type="sldNum" sz="quarter" idx="12"/>
          </p:nvPr>
        </p:nvSpPr>
        <p:spPr/>
        <p:txBody>
          <a:bodyPr/>
          <a:lstStyle/>
          <a:p>
            <a:r>
              <a:rPr lang="en-US" noProof="0" dirty="0"/>
              <a:t>16</a:t>
            </a:r>
          </a:p>
        </p:txBody>
      </p:sp>
      <p:pic>
        <p:nvPicPr>
          <p:cNvPr id="1026" name="Picture 2" descr="Image result for financial compliance">
            <a:extLst>
              <a:ext uri="{FF2B5EF4-FFF2-40B4-BE49-F238E27FC236}">
                <a16:creationId xmlns:a16="http://schemas.microsoft.com/office/drawing/2014/main" id="{B6937C39-00BF-31D9-DF09-FF28727F4A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461" y="2548890"/>
            <a:ext cx="86296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3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10338-19EE-76CF-9CF3-5D0EA311DC31}"/>
              </a:ext>
            </a:extLst>
          </p:cNvPr>
          <p:cNvSpPr>
            <a:spLocks noGrp="1"/>
          </p:cNvSpPr>
          <p:nvPr>
            <p:ph type="body" sz="quarter" idx="13"/>
          </p:nvPr>
        </p:nvSpPr>
        <p:spPr>
          <a:xfrm>
            <a:off x="6096000" y="543939"/>
            <a:ext cx="3852000" cy="720000"/>
          </a:xfrm>
        </p:spPr>
        <p:txBody>
          <a:bodyPr>
            <a:noAutofit/>
          </a:bodyPr>
          <a:lstStyle/>
          <a:p>
            <a:r>
              <a:rPr lang="en-US" sz="1800" dirty="0"/>
              <a:t>Conduct Operational</a:t>
            </a:r>
          </a:p>
          <a:p>
            <a:r>
              <a:rPr lang="en-US" sz="1800" dirty="0"/>
              <a:t>Assessment  Tool (OAT)</a:t>
            </a:r>
          </a:p>
        </p:txBody>
      </p:sp>
      <p:sp>
        <p:nvSpPr>
          <p:cNvPr id="3" name="Text Placeholder 2">
            <a:extLst>
              <a:ext uri="{FF2B5EF4-FFF2-40B4-BE49-F238E27FC236}">
                <a16:creationId xmlns:a16="http://schemas.microsoft.com/office/drawing/2014/main" id="{5022E8E6-8A4E-AC73-7CB1-B68274940B08}"/>
              </a:ext>
            </a:extLst>
          </p:cNvPr>
          <p:cNvSpPr>
            <a:spLocks noGrp="1"/>
          </p:cNvSpPr>
          <p:nvPr>
            <p:ph type="body" sz="quarter" idx="14"/>
          </p:nvPr>
        </p:nvSpPr>
        <p:spPr>
          <a:xfrm>
            <a:off x="6096000" y="1567088"/>
            <a:ext cx="3852000" cy="720000"/>
          </a:xfrm>
        </p:spPr>
        <p:txBody>
          <a:bodyPr/>
          <a:lstStyle/>
          <a:p>
            <a:r>
              <a:rPr lang="en-US" dirty="0"/>
              <a:t>Determine OAT Level</a:t>
            </a:r>
          </a:p>
        </p:txBody>
      </p:sp>
      <p:sp>
        <p:nvSpPr>
          <p:cNvPr id="4" name="Text Placeholder 3">
            <a:extLst>
              <a:ext uri="{FF2B5EF4-FFF2-40B4-BE49-F238E27FC236}">
                <a16:creationId xmlns:a16="http://schemas.microsoft.com/office/drawing/2014/main" id="{D4701777-6EE4-EE41-7868-2DCF7DF1C114}"/>
              </a:ext>
            </a:extLst>
          </p:cNvPr>
          <p:cNvSpPr>
            <a:spLocks noGrp="1"/>
          </p:cNvSpPr>
          <p:nvPr>
            <p:ph type="body" sz="quarter" idx="15"/>
          </p:nvPr>
        </p:nvSpPr>
        <p:spPr>
          <a:xfrm>
            <a:off x="6096000" y="2590237"/>
            <a:ext cx="3852000" cy="720000"/>
          </a:xfrm>
        </p:spPr>
        <p:txBody>
          <a:bodyPr>
            <a:normAutofit fontScale="92500" lnSpcReduction="10000"/>
          </a:bodyPr>
          <a:lstStyle/>
          <a:p>
            <a:r>
              <a:rPr lang="en-US" dirty="0"/>
              <a:t>Develop Monitoring Schedule for all sub-grantees</a:t>
            </a:r>
          </a:p>
        </p:txBody>
      </p:sp>
      <p:sp>
        <p:nvSpPr>
          <p:cNvPr id="5" name="Text Placeholder 4">
            <a:extLst>
              <a:ext uri="{FF2B5EF4-FFF2-40B4-BE49-F238E27FC236}">
                <a16:creationId xmlns:a16="http://schemas.microsoft.com/office/drawing/2014/main" id="{6A72366D-4C28-1629-CAF4-0423A35E87D9}"/>
              </a:ext>
            </a:extLst>
          </p:cNvPr>
          <p:cNvSpPr>
            <a:spLocks noGrp="1"/>
          </p:cNvSpPr>
          <p:nvPr>
            <p:ph type="body" sz="quarter" idx="16"/>
          </p:nvPr>
        </p:nvSpPr>
        <p:spPr>
          <a:xfrm>
            <a:off x="6096000" y="3549810"/>
            <a:ext cx="3852000" cy="720000"/>
          </a:xfrm>
        </p:spPr>
        <p:txBody>
          <a:bodyPr>
            <a:noAutofit/>
          </a:bodyPr>
          <a:lstStyle/>
          <a:p>
            <a:r>
              <a:rPr lang="en-US" sz="1600" dirty="0"/>
              <a:t>Request Supporting Documentation for Review (FDR)</a:t>
            </a:r>
          </a:p>
        </p:txBody>
      </p:sp>
      <p:sp>
        <p:nvSpPr>
          <p:cNvPr id="6" name="Text Placeholder 5">
            <a:extLst>
              <a:ext uri="{FF2B5EF4-FFF2-40B4-BE49-F238E27FC236}">
                <a16:creationId xmlns:a16="http://schemas.microsoft.com/office/drawing/2014/main" id="{3FC00B51-354F-686F-C2AF-F1FBC1C6F4B1}"/>
              </a:ext>
            </a:extLst>
          </p:cNvPr>
          <p:cNvSpPr>
            <a:spLocks noGrp="1"/>
          </p:cNvSpPr>
          <p:nvPr>
            <p:ph type="body" sz="quarter" idx="17"/>
          </p:nvPr>
        </p:nvSpPr>
        <p:spPr>
          <a:xfrm>
            <a:off x="6096000" y="4530073"/>
            <a:ext cx="3852000" cy="720000"/>
          </a:xfrm>
        </p:spPr>
        <p:txBody>
          <a:bodyPr>
            <a:normAutofit fontScale="92500" lnSpcReduction="10000"/>
          </a:bodyPr>
          <a:lstStyle/>
          <a:p>
            <a:r>
              <a:rPr lang="en-US" dirty="0"/>
              <a:t>Review Documentation for compliance (FDR)</a:t>
            </a:r>
          </a:p>
        </p:txBody>
      </p:sp>
      <p:sp>
        <p:nvSpPr>
          <p:cNvPr id="7" name="Title 6">
            <a:extLst>
              <a:ext uri="{FF2B5EF4-FFF2-40B4-BE49-F238E27FC236}">
                <a16:creationId xmlns:a16="http://schemas.microsoft.com/office/drawing/2014/main" id="{996D5D2C-2FC9-45BA-E60A-3B04094DD527}"/>
              </a:ext>
            </a:extLst>
          </p:cNvPr>
          <p:cNvSpPr>
            <a:spLocks noGrp="1"/>
          </p:cNvSpPr>
          <p:nvPr>
            <p:ph type="title"/>
          </p:nvPr>
        </p:nvSpPr>
        <p:spPr>
          <a:xfrm>
            <a:off x="1154956" y="1177291"/>
            <a:ext cx="3438881" cy="4072782"/>
          </a:xfrm>
        </p:spPr>
        <p:txBody>
          <a:bodyPr/>
          <a:lstStyle/>
          <a:p>
            <a:r>
              <a:rPr lang="en-US" dirty="0"/>
              <a:t>Financial Monitoring &amp; Compliance Process</a:t>
            </a:r>
          </a:p>
        </p:txBody>
      </p:sp>
      <p:sp>
        <p:nvSpPr>
          <p:cNvPr id="8" name="Slide Number Placeholder 7">
            <a:extLst>
              <a:ext uri="{FF2B5EF4-FFF2-40B4-BE49-F238E27FC236}">
                <a16:creationId xmlns:a16="http://schemas.microsoft.com/office/drawing/2014/main" id="{B131AD5C-31BB-BE74-7374-3E69EEA81E51}"/>
              </a:ext>
            </a:extLst>
          </p:cNvPr>
          <p:cNvSpPr>
            <a:spLocks noGrp="1"/>
          </p:cNvSpPr>
          <p:nvPr>
            <p:ph type="sldNum" sz="quarter" idx="12"/>
          </p:nvPr>
        </p:nvSpPr>
        <p:spPr/>
        <p:txBody>
          <a:bodyPr/>
          <a:lstStyle/>
          <a:p>
            <a:endParaRPr lang="en-US" dirty="0"/>
          </a:p>
          <a:p>
            <a:r>
              <a:rPr lang="en-US" noProof="0" dirty="0"/>
              <a:t>17</a:t>
            </a:r>
          </a:p>
        </p:txBody>
      </p:sp>
      <p:sp>
        <p:nvSpPr>
          <p:cNvPr id="14" name="Text Placeholder 5">
            <a:extLst>
              <a:ext uri="{FF2B5EF4-FFF2-40B4-BE49-F238E27FC236}">
                <a16:creationId xmlns:a16="http://schemas.microsoft.com/office/drawing/2014/main" id="{696C67B2-7284-2A8B-3B27-50BA6C858EE2}"/>
              </a:ext>
            </a:extLst>
          </p:cNvPr>
          <p:cNvSpPr txBox="1">
            <a:spLocks/>
          </p:cNvSpPr>
          <p:nvPr/>
        </p:nvSpPr>
        <p:spPr>
          <a:xfrm>
            <a:off x="6096000" y="5510336"/>
            <a:ext cx="3852000" cy="720000"/>
          </a:xfrm>
          <a:prstGeom prst="roundRect">
            <a:avLst/>
          </a:prstGeom>
          <a:solidFill>
            <a:schemeClr val="bg1">
              <a:lumMod val="95000"/>
            </a:schemeClr>
          </a:solidFill>
          <a:ln w="31750">
            <a:solidFill>
              <a:schemeClr val="accent6"/>
            </a:solidFill>
          </a:ln>
        </p:spPr>
        <p:txBody>
          <a:bodyPr vert="horz" lIns="91440" tIns="45720" rIns="91440" bIns="45720" rtlCol="0" anchor="ctr">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Follow-up Discussion with Sub-grantee</a:t>
            </a:r>
          </a:p>
        </p:txBody>
      </p:sp>
    </p:spTree>
    <p:extLst>
      <p:ext uri="{BB962C8B-B14F-4D97-AF65-F5344CB8AC3E}">
        <p14:creationId xmlns:p14="http://schemas.microsoft.com/office/powerpoint/2010/main" val="100673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DA5-48E3-C4AA-B1F7-6925EEC25E7D}"/>
              </a:ext>
            </a:extLst>
          </p:cNvPr>
          <p:cNvSpPr>
            <a:spLocks noGrp="1"/>
          </p:cNvSpPr>
          <p:nvPr>
            <p:ph type="title"/>
          </p:nvPr>
        </p:nvSpPr>
        <p:spPr/>
        <p:txBody>
          <a:bodyPr/>
          <a:lstStyle/>
          <a:p>
            <a:r>
              <a:rPr lang="en-US" dirty="0"/>
              <a:t>Purpose of Financial Monitoring</a:t>
            </a:r>
          </a:p>
        </p:txBody>
      </p:sp>
      <p:sp>
        <p:nvSpPr>
          <p:cNvPr id="3" name="Content Placeholder 2">
            <a:extLst>
              <a:ext uri="{FF2B5EF4-FFF2-40B4-BE49-F238E27FC236}">
                <a16:creationId xmlns:a16="http://schemas.microsoft.com/office/drawing/2014/main" id="{CA260FDA-7946-7938-374A-A41ABE67ADCA}"/>
              </a:ext>
            </a:extLst>
          </p:cNvPr>
          <p:cNvSpPr>
            <a:spLocks noGrp="1"/>
          </p:cNvSpPr>
          <p:nvPr>
            <p:ph idx="1"/>
          </p:nvPr>
        </p:nvSpPr>
        <p:spPr/>
        <p:txBody>
          <a:bodyPr/>
          <a:lstStyle/>
          <a:p>
            <a:r>
              <a:rPr lang="en-US" dirty="0"/>
              <a:t>Ensures subgrantee’s accounting system, policies and procedures and financial records are adequate to administer federal and state funds;</a:t>
            </a:r>
          </a:p>
          <a:p>
            <a:r>
              <a:rPr lang="en-US" dirty="0"/>
              <a:t>Ensure subgrantees have internal controls in place to safeguard against fraud, waste and abuse;</a:t>
            </a:r>
          </a:p>
          <a:p>
            <a:r>
              <a:rPr lang="en-US" dirty="0"/>
              <a:t>Assess compliance with program, federal and state guidelines;</a:t>
            </a:r>
          </a:p>
          <a:p>
            <a:r>
              <a:rPr lang="en-US" dirty="0"/>
              <a:t>Provide technical assistance;</a:t>
            </a:r>
          </a:p>
          <a:p>
            <a:r>
              <a:rPr lang="en-US" dirty="0"/>
              <a:t>Make recommendations for improvement/give kudos too!</a:t>
            </a:r>
          </a:p>
        </p:txBody>
      </p:sp>
      <p:sp>
        <p:nvSpPr>
          <p:cNvPr id="4" name="Slide Number Placeholder 3">
            <a:extLst>
              <a:ext uri="{FF2B5EF4-FFF2-40B4-BE49-F238E27FC236}">
                <a16:creationId xmlns:a16="http://schemas.microsoft.com/office/drawing/2014/main" id="{33BFB90C-D67A-181A-1317-1935B0455FE3}"/>
              </a:ext>
            </a:extLst>
          </p:cNvPr>
          <p:cNvSpPr>
            <a:spLocks noGrp="1"/>
          </p:cNvSpPr>
          <p:nvPr>
            <p:ph type="sldNum" sz="quarter" idx="12"/>
          </p:nvPr>
        </p:nvSpPr>
        <p:spPr/>
        <p:txBody>
          <a:bodyPr/>
          <a:lstStyle/>
          <a:p>
            <a:r>
              <a:rPr lang="en-US" noProof="0" dirty="0"/>
              <a:t>18</a:t>
            </a:r>
          </a:p>
        </p:txBody>
      </p:sp>
      <p:pic>
        <p:nvPicPr>
          <p:cNvPr id="8194" name="Picture 2" descr="Image result for Spyglass Clip Art">
            <a:extLst>
              <a:ext uri="{FF2B5EF4-FFF2-40B4-BE49-F238E27FC236}">
                <a16:creationId xmlns:a16="http://schemas.microsoft.com/office/drawing/2014/main" id="{82382CB9-653F-3904-269D-F845461EC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689" y="4627032"/>
            <a:ext cx="1485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6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p:txBody>
          <a:bodyPr>
            <a:noAutofit/>
          </a:bodyPr>
          <a:lstStyle/>
          <a:p>
            <a:pPr algn="ctr">
              <a:lnSpc>
                <a:spcPct val="90000"/>
              </a:lnSpc>
            </a:pPr>
            <a:r>
              <a:rPr lang="en-US" sz="5000" b="1" dirty="0">
                <a:solidFill>
                  <a:schemeClr val="bg1"/>
                </a:solidFill>
              </a:rPr>
              <a:t> Presentation Objective</a:t>
            </a:r>
          </a:p>
        </p:txBody>
      </p:sp>
      <p:sp>
        <p:nvSpPr>
          <p:cNvPr id="18" name="Text Placeholder 17">
            <a:extLst>
              <a:ext uri="{FF2B5EF4-FFF2-40B4-BE49-F238E27FC236}">
                <a16:creationId xmlns:a16="http://schemas.microsoft.com/office/drawing/2014/main" id="{AA8937AC-9657-418E-BD1E-6227E2310FB3}"/>
              </a:ext>
            </a:extLst>
          </p:cNvPr>
          <p:cNvSpPr>
            <a:spLocks noGrp="1"/>
          </p:cNvSpPr>
          <p:nvPr>
            <p:ph type="body" sz="quarter" idx="13"/>
          </p:nvPr>
        </p:nvSpPr>
        <p:spPr>
          <a:xfrm>
            <a:off x="1243281" y="2137020"/>
            <a:ext cx="9109259" cy="3477682"/>
          </a:xfrm>
        </p:spPr>
        <p:txBody>
          <a:bodyPr>
            <a:normAutofit/>
          </a:bodyPr>
          <a:lstStyle/>
          <a:p>
            <a:pPr>
              <a:lnSpc>
                <a:spcPct val="150000"/>
              </a:lnSpc>
              <a:spcAft>
                <a:spcPts val="1000"/>
              </a:spcAft>
            </a:pPr>
            <a:r>
              <a:rPr lang="en-US" sz="3600" dirty="0"/>
              <a:t>To provide CDVSA Subgrantees a high-level overview on grant management and financial compliance processes.</a:t>
            </a:r>
            <a:endParaRPr lang="en-US" sz="3200" b="1" dirty="0"/>
          </a:p>
        </p:txBody>
      </p:sp>
      <p:sp>
        <p:nvSpPr>
          <p:cNvPr id="3" name="Slide Number Placeholder 2">
            <a:extLst>
              <a:ext uri="{FF2B5EF4-FFF2-40B4-BE49-F238E27FC236}">
                <a16:creationId xmlns:a16="http://schemas.microsoft.com/office/drawing/2014/main" id="{87E516B3-00EA-4792-A74C-6457D45A3608}"/>
              </a:ext>
            </a:extLst>
          </p:cNvPr>
          <p:cNvSpPr>
            <a:spLocks noGrp="1"/>
          </p:cNvSpPr>
          <p:nvPr>
            <p:ph type="sldNum" sz="quarter" idx="12"/>
          </p:nvPr>
        </p:nvSpPr>
        <p:spPr/>
        <p:txBody>
          <a:bodyPr/>
          <a:lstStyle/>
          <a:p>
            <a:r>
              <a:rPr lang="en-US" noProof="0" dirty="0"/>
              <a:t>1</a:t>
            </a:r>
          </a:p>
        </p:txBody>
      </p:sp>
      <p:pic>
        <p:nvPicPr>
          <p:cNvPr id="3074" name="Picture 2" descr="Image result for Objective symbol">
            <a:extLst>
              <a:ext uri="{FF2B5EF4-FFF2-40B4-BE49-F238E27FC236}">
                <a16:creationId xmlns:a16="http://schemas.microsoft.com/office/drawing/2014/main" id="{409AED42-C234-8062-3DFE-AE0345610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214" y="4757452"/>
            <a:ext cx="15430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99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E3C6-0BD8-3EA0-4990-2121BBA2D6E1}"/>
              </a:ext>
            </a:extLst>
          </p:cNvPr>
          <p:cNvSpPr>
            <a:spLocks noGrp="1"/>
          </p:cNvSpPr>
          <p:nvPr>
            <p:ph type="title"/>
          </p:nvPr>
        </p:nvSpPr>
        <p:spPr/>
        <p:txBody>
          <a:bodyPr/>
          <a:lstStyle/>
          <a:p>
            <a:pPr algn="ctr"/>
            <a:r>
              <a:rPr lang="en-US" dirty="0"/>
              <a:t>Operational Assessment Tool (OAT)</a:t>
            </a:r>
            <a:br>
              <a:rPr lang="en-US" dirty="0"/>
            </a:br>
            <a:endParaRPr lang="en-US" dirty="0"/>
          </a:p>
        </p:txBody>
      </p:sp>
      <p:sp>
        <p:nvSpPr>
          <p:cNvPr id="4" name="Slide Number Placeholder 3">
            <a:extLst>
              <a:ext uri="{FF2B5EF4-FFF2-40B4-BE49-F238E27FC236}">
                <a16:creationId xmlns:a16="http://schemas.microsoft.com/office/drawing/2014/main" id="{15DD3C2E-ABC6-BC63-0689-787F64FC9978}"/>
              </a:ext>
            </a:extLst>
          </p:cNvPr>
          <p:cNvSpPr>
            <a:spLocks noGrp="1"/>
          </p:cNvSpPr>
          <p:nvPr>
            <p:ph type="sldNum" sz="quarter" idx="12"/>
          </p:nvPr>
        </p:nvSpPr>
        <p:spPr/>
        <p:txBody>
          <a:bodyPr/>
          <a:lstStyle/>
          <a:p>
            <a:r>
              <a:rPr lang="en-US" dirty="0"/>
              <a:t>19</a:t>
            </a:r>
            <a:endParaRPr lang="en-US" noProof="0" dirty="0"/>
          </a:p>
        </p:txBody>
      </p:sp>
      <p:pic>
        <p:nvPicPr>
          <p:cNvPr id="8" name="Content Placeholder 7">
            <a:extLst>
              <a:ext uri="{FF2B5EF4-FFF2-40B4-BE49-F238E27FC236}">
                <a16:creationId xmlns:a16="http://schemas.microsoft.com/office/drawing/2014/main" id="{6BDB57BF-3EA1-5491-452E-834D3465A8F4}"/>
              </a:ext>
            </a:extLst>
          </p:cNvPr>
          <p:cNvPicPr>
            <a:picLocks noGrp="1" noChangeAspect="1"/>
          </p:cNvPicPr>
          <p:nvPr>
            <p:ph idx="1"/>
          </p:nvPr>
        </p:nvPicPr>
        <p:blipFill>
          <a:blip r:embed="rId2"/>
          <a:stretch>
            <a:fillRect/>
          </a:stretch>
        </p:blipFill>
        <p:spPr>
          <a:xfrm>
            <a:off x="1499687" y="1363980"/>
            <a:ext cx="8761413" cy="2259016"/>
          </a:xfrm>
          <a:prstGeom prst="rect">
            <a:avLst/>
          </a:prstGeom>
        </p:spPr>
      </p:pic>
      <p:pic>
        <p:nvPicPr>
          <p:cNvPr id="14" name="Content Placeholder 13">
            <a:extLst>
              <a:ext uri="{FF2B5EF4-FFF2-40B4-BE49-F238E27FC236}">
                <a16:creationId xmlns:a16="http://schemas.microsoft.com/office/drawing/2014/main" id="{298EB76C-670B-0804-131F-BCF0CB18365E}"/>
              </a:ext>
            </a:extLst>
          </p:cNvPr>
          <p:cNvPicPr>
            <a:picLocks noChangeAspect="1"/>
          </p:cNvPicPr>
          <p:nvPr/>
        </p:nvPicPr>
        <p:blipFill>
          <a:blip r:embed="rId3"/>
          <a:stretch>
            <a:fillRect/>
          </a:stretch>
        </p:blipFill>
        <p:spPr>
          <a:xfrm>
            <a:off x="1499686" y="3622996"/>
            <a:ext cx="8761413" cy="3064437"/>
          </a:xfrm>
          <a:prstGeom prst="rect">
            <a:avLst/>
          </a:prstGeom>
        </p:spPr>
      </p:pic>
    </p:spTree>
    <p:extLst>
      <p:ext uri="{BB962C8B-B14F-4D97-AF65-F5344CB8AC3E}">
        <p14:creationId xmlns:p14="http://schemas.microsoft.com/office/powerpoint/2010/main" val="193422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E3C6-0BD8-3EA0-4990-2121BBA2D6E1}"/>
              </a:ext>
            </a:extLst>
          </p:cNvPr>
          <p:cNvSpPr>
            <a:spLocks noGrp="1"/>
          </p:cNvSpPr>
          <p:nvPr>
            <p:ph type="title"/>
          </p:nvPr>
        </p:nvSpPr>
        <p:spPr>
          <a:xfrm>
            <a:off x="823840" y="1063416"/>
            <a:ext cx="3530990" cy="2901767"/>
          </a:xfrm>
        </p:spPr>
        <p:txBody>
          <a:bodyPr/>
          <a:lstStyle/>
          <a:p>
            <a:pPr algn="ctr"/>
            <a:r>
              <a:rPr lang="en-US" dirty="0"/>
              <a:t>Operational Assessment - Levels</a:t>
            </a:r>
            <a:br>
              <a:rPr lang="en-US" dirty="0"/>
            </a:br>
            <a:endParaRPr lang="en-US" dirty="0"/>
          </a:p>
        </p:txBody>
      </p:sp>
      <p:sp>
        <p:nvSpPr>
          <p:cNvPr id="3" name="Text Placeholder 2">
            <a:extLst>
              <a:ext uri="{FF2B5EF4-FFF2-40B4-BE49-F238E27FC236}">
                <a16:creationId xmlns:a16="http://schemas.microsoft.com/office/drawing/2014/main" id="{ECC1ABAC-65DD-CC05-9849-52C0DC94C0A2}"/>
              </a:ext>
            </a:extLst>
          </p:cNvPr>
          <p:cNvSpPr>
            <a:spLocks noGrp="1"/>
          </p:cNvSpPr>
          <p:nvPr>
            <p:ph type="body" idx="1"/>
          </p:nvPr>
        </p:nvSpPr>
        <p:spPr>
          <a:xfrm>
            <a:off x="4229100" y="295730"/>
            <a:ext cx="6123439" cy="6159662"/>
          </a:xfrm>
        </p:spPr>
        <p:txBody>
          <a:bodyPr/>
          <a:lstStyle/>
          <a:p>
            <a:r>
              <a:rPr lang="en-US" dirty="0"/>
              <a:t>Assessment </a:t>
            </a:r>
          </a:p>
          <a:p>
            <a:r>
              <a:rPr lang="en-US" dirty="0"/>
              <a:t>level = </a:t>
            </a:r>
          </a:p>
          <a:p>
            <a:r>
              <a:rPr lang="en-US" dirty="0"/>
              <a:t>Monitoring</a:t>
            </a:r>
          </a:p>
          <a:p>
            <a:r>
              <a:rPr lang="en-US" dirty="0"/>
              <a:t> level</a:t>
            </a:r>
          </a:p>
        </p:txBody>
      </p:sp>
      <p:sp>
        <p:nvSpPr>
          <p:cNvPr id="4" name="Slide Number Placeholder 3">
            <a:extLst>
              <a:ext uri="{FF2B5EF4-FFF2-40B4-BE49-F238E27FC236}">
                <a16:creationId xmlns:a16="http://schemas.microsoft.com/office/drawing/2014/main" id="{15DD3C2E-ABC6-BC63-0689-787F64FC9978}"/>
              </a:ext>
            </a:extLst>
          </p:cNvPr>
          <p:cNvSpPr>
            <a:spLocks noGrp="1"/>
          </p:cNvSpPr>
          <p:nvPr>
            <p:ph type="sldNum" sz="quarter" idx="12"/>
          </p:nvPr>
        </p:nvSpPr>
        <p:spPr/>
        <p:txBody>
          <a:bodyPr/>
          <a:lstStyle/>
          <a:p>
            <a:r>
              <a:rPr lang="en-US" dirty="0"/>
              <a:t>20</a:t>
            </a:r>
            <a:endParaRPr lang="en-US" noProof="0" dirty="0"/>
          </a:p>
        </p:txBody>
      </p:sp>
      <p:pic>
        <p:nvPicPr>
          <p:cNvPr id="9" name="Picture 8">
            <a:extLst>
              <a:ext uri="{FF2B5EF4-FFF2-40B4-BE49-F238E27FC236}">
                <a16:creationId xmlns:a16="http://schemas.microsoft.com/office/drawing/2014/main" id="{1B8A8655-817A-2B7D-C0B3-04DB43B8B2B5}"/>
              </a:ext>
            </a:extLst>
          </p:cNvPr>
          <p:cNvPicPr>
            <a:picLocks noChangeAspect="1"/>
          </p:cNvPicPr>
          <p:nvPr/>
        </p:nvPicPr>
        <p:blipFill>
          <a:blip r:embed="rId2"/>
          <a:stretch>
            <a:fillRect/>
          </a:stretch>
        </p:blipFill>
        <p:spPr>
          <a:xfrm>
            <a:off x="7290819" y="345886"/>
            <a:ext cx="2720576" cy="6059350"/>
          </a:xfrm>
          <a:prstGeom prst="rect">
            <a:avLst/>
          </a:prstGeom>
        </p:spPr>
      </p:pic>
      <p:pic>
        <p:nvPicPr>
          <p:cNvPr id="11" name="Picture 10">
            <a:extLst>
              <a:ext uri="{FF2B5EF4-FFF2-40B4-BE49-F238E27FC236}">
                <a16:creationId xmlns:a16="http://schemas.microsoft.com/office/drawing/2014/main" id="{9A6F87B7-8BFD-FE56-1DE4-7E549FBBC661}"/>
              </a:ext>
            </a:extLst>
          </p:cNvPr>
          <p:cNvPicPr>
            <a:picLocks noChangeAspect="1"/>
          </p:cNvPicPr>
          <p:nvPr/>
        </p:nvPicPr>
        <p:blipFill>
          <a:blip r:embed="rId3"/>
          <a:stretch>
            <a:fillRect/>
          </a:stretch>
        </p:blipFill>
        <p:spPr>
          <a:xfrm>
            <a:off x="731520" y="4737028"/>
            <a:ext cx="5189220" cy="1181202"/>
          </a:xfrm>
          <a:prstGeom prst="rect">
            <a:avLst/>
          </a:prstGeom>
        </p:spPr>
      </p:pic>
    </p:spTree>
    <p:extLst>
      <p:ext uri="{BB962C8B-B14F-4D97-AF65-F5344CB8AC3E}">
        <p14:creationId xmlns:p14="http://schemas.microsoft.com/office/powerpoint/2010/main" val="1129440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E3C6-0BD8-3EA0-4990-2121BBA2D6E1}"/>
              </a:ext>
            </a:extLst>
          </p:cNvPr>
          <p:cNvSpPr>
            <a:spLocks noGrp="1"/>
          </p:cNvSpPr>
          <p:nvPr>
            <p:ph type="title"/>
          </p:nvPr>
        </p:nvSpPr>
        <p:spPr>
          <a:xfrm>
            <a:off x="1154953" y="973668"/>
            <a:ext cx="8761413" cy="1449492"/>
          </a:xfrm>
        </p:spPr>
        <p:txBody>
          <a:bodyPr/>
          <a:lstStyle/>
          <a:p>
            <a:pPr algn="ctr"/>
            <a:r>
              <a:rPr lang="en-US" dirty="0"/>
              <a:t>Operational Assessment – Financial Desk Review (FDR) Process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15DD3C2E-ABC6-BC63-0689-787F64FC9978}"/>
              </a:ext>
            </a:extLst>
          </p:cNvPr>
          <p:cNvSpPr>
            <a:spLocks noGrp="1"/>
          </p:cNvSpPr>
          <p:nvPr>
            <p:ph type="sldNum" sz="quarter" idx="12"/>
          </p:nvPr>
        </p:nvSpPr>
        <p:spPr/>
        <p:txBody>
          <a:bodyPr/>
          <a:lstStyle/>
          <a:p>
            <a:endParaRPr lang="en-US" dirty="0"/>
          </a:p>
          <a:p>
            <a:r>
              <a:rPr lang="en-US" dirty="0"/>
              <a:t>21</a:t>
            </a:r>
            <a:endParaRPr lang="en-US" noProof="0" dirty="0"/>
          </a:p>
        </p:txBody>
      </p:sp>
      <p:sp>
        <p:nvSpPr>
          <p:cNvPr id="16" name="Content Placeholder 15">
            <a:extLst>
              <a:ext uri="{FF2B5EF4-FFF2-40B4-BE49-F238E27FC236}">
                <a16:creationId xmlns:a16="http://schemas.microsoft.com/office/drawing/2014/main" id="{F5186F66-EBD5-E723-2A7F-E36B20E3AA2E}"/>
              </a:ext>
            </a:extLst>
          </p:cNvPr>
          <p:cNvSpPr>
            <a:spLocks noGrp="1"/>
          </p:cNvSpPr>
          <p:nvPr>
            <p:ph idx="1"/>
          </p:nvPr>
        </p:nvSpPr>
        <p:spPr>
          <a:xfrm>
            <a:off x="582930" y="2331720"/>
            <a:ext cx="10949939" cy="4331970"/>
          </a:xfrm>
        </p:spPr>
        <p:txBody>
          <a:bodyPr>
            <a:normAutofit fontScale="70000" lnSpcReduction="20000"/>
          </a:bodyPr>
          <a:lstStyle/>
          <a:p>
            <a:r>
              <a:rPr lang="en-US" sz="3100" dirty="0"/>
              <a:t>CDVSA Develops Monitoring Schedule for Financial Desk Reviews</a:t>
            </a:r>
          </a:p>
          <a:p>
            <a:pPr lvl="1"/>
            <a:r>
              <a:rPr lang="en-US" sz="3100" dirty="0"/>
              <a:t>Subgrantee will work with CDVSA grants administrator to coordinate documentation submission per their OAT level</a:t>
            </a:r>
          </a:p>
          <a:p>
            <a:r>
              <a:rPr lang="en-US" sz="3100" dirty="0"/>
              <a:t>Prepare for the Review – Entrance Meeting with GA/Subgrantees </a:t>
            </a:r>
          </a:p>
          <a:p>
            <a:pPr lvl="1"/>
            <a:r>
              <a:rPr lang="en-US" sz="3100" dirty="0"/>
              <a:t>GA will determine which period to request for review based on assessment level</a:t>
            </a:r>
          </a:p>
          <a:p>
            <a:pPr lvl="1"/>
            <a:r>
              <a:rPr lang="en-US" sz="3100" dirty="0"/>
              <a:t>Develop a checklist of supporting documents to review from the sub-grantee</a:t>
            </a:r>
          </a:p>
          <a:p>
            <a:pPr lvl="1"/>
            <a:r>
              <a:rPr lang="en-US" sz="3100" dirty="0"/>
              <a:t>Review all financial materials sent by sub-grantee. Follow up if materials are missing or questions</a:t>
            </a:r>
          </a:p>
          <a:p>
            <a:r>
              <a:rPr lang="en-US" sz="3100" dirty="0"/>
              <a:t>GA will Conduct the Financial Desk Review</a:t>
            </a:r>
          </a:p>
          <a:p>
            <a:r>
              <a:rPr lang="en-US" sz="3100" dirty="0"/>
              <a:t>FDR Exit Meeting with subgrantee to review the results/timeline for corrections</a:t>
            </a:r>
          </a:p>
          <a:p>
            <a:pPr marL="0" indent="0">
              <a:buNone/>
            </a:pPr>
            <a:endParaRPr lang="en-US" dirty="0"/>
          </a:p>
        </p:txBody>
      </p:sp>
    </p:spTree>
    <p:extLst>
      <p:ext uri="{BB962C8B-B14F-4D97-AF65-F5344CB8AC3E}">
        <p14:creationId xmlns:p14="http://schemas.microsoft.com/office/powerpoint/2010/main" val="161591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A65E-447F-155C-61F7-01CF85E60A2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9420728-8CCC-1927-7CBC-2711C88751AD}"/>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A11B26AB-3D44-F228-A135-BA434265B33E}"/>
              </a:ext>
            </a:extLst>
          </p:cNvPr>
          <p:cNvPicPr>
            <a:picLocks noChangeAspect="1"/>
          </p:cNvPicPr>
          <p:nvPr/>
        </p:nvPicPr>
        <p:blipFill>
          <a:blip r:embed="rId2"/>
          <a:stretch>
            <a:fillRect/>
          </a:stretch>
        </p:blipFill>
        <p:spPr>
          <a:xfrm>
            <a:off x="1028700" y="2095384"/>
            <a:ext cx="9109710" cy="3951086"/>
          </a:xfrm>
          <a:prstGeom prst="rect">
            <a:avLst/>
          </a:prstGeom>
        </p:spPr>
      </p:pic>
      <p:sp>
        <p:nvSpPr>
          <p:cNvPr id="6" name="TextBox 5">
            <a:extLst>
              <a:ext uri="{FF2B5EF4-FFF2-40B4-BE49-F238E27FC236}">
                <a16:creationId xmlns:a16="http://schemas.microsoft.com/office/drawing/2014/main" id="{8C537DFF-8A72-960C-C54F-0CA55B016FC6}"/>
              </a:ext>
            </a:extLst>
          </p:cNvPr>
          <p:cNvSpPr txBox="1"/>
          <p:nvPr/>
        </p:nvSpPr>
        <p:spPr>
          <a:xfrm>
            <a:off x="3303271" y="1233965"/>
            <a:ext cx="4720589" cy="646331"/>
          </a:xfrm>
          <a:prstGeom prst="rect">
            <a:avLst/>
          </a:prstGeom>
          <a:noFill/>
        </p:spPr>
        <p:txBody>
          <a:bodyPr wrap="square" rtlCol="0">
            <a:spAutoFit/>
          </a:bodyPr>
          <a:lstStyle/>
          <a:p>
            <a:r>
              <a:rPr lang="en-US" sz="3600" dirty="0">
                <a:solidFill>
                  <a:schemeClr val="bg1"/>
                </a:solidFill>
              </a:rPr>
              <a:t>FREQUENT FINDINGS</a:t>
            </a:r>
          </a:p>
        </p:txBody>
      </p:sp>
      <p:sp>
        <p:nvSpPr>
          <p:cNvPr id="8" name="Slide Number Placeholder 2">
            <a:extLst>
              <a:ext uri="{FF2B5EF4-FFF2-40B4-BE49-F238E27FC236}">
                <a16:creationId xmlns:a16="http://schemas.microsoft.com/office/drawing/2014/main" id="{122C9B93-129B-D7B8-9A88-A311C21F0321}"/>
              </a:ext>
            </a:extLst>
          </p:cNvPr>
          <p:cNvSpPr>
            <a:spLocks noGrp="1"/>
          </p:cNvSpPr>
          <p:nvPr>
            <p:ph type="sldNum" sz="quarter" idx="12"/>
          </p:nvPr>
        </p:nvSpPr>
        <p:spPr>
          <a:xfrm>
            <a:off x="10352540" y="295729"/>
            <a:ext cx="838199" cy="767687"/>
          </a:xfrm>
        </p:spPr>
        <p:txBody>
          <a:bodyPr/>
          <a:lstStyle/>
          <a:p>
            <a:r>
              <a:rPr lang="en-US" noProof="0" dirty="0"/>
              <a:t>2</a:t>
            </a:r>
            <a:r>
              <a:rPr lang="en-US" dirty="0"/>
              <a:t>2</a:t>
            </a:r>
            <a:endParaRPr lang="en-US" noProof="0" dirty="0"/>
          </a:p>
        </p:txBody>
      </p:sp>
    </p:spTree>
    <p:extLst>
      <p:ext uri="{BB962C8B-B14F-4D97-AF65-F5344CB8AC3E}">
        <p14:creationId xmlns:p14="http://schemas.microsoft.com/office/powerpoint/2010/main" val="77774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p:txBody>
          <a:bodyPr vert="horz" lIns="91440" tIns="45720" rIns="91440" bIns="45720" rtlCol="0" anchor="ctr">
            <a:noAutofit/>
          </a:bodyPr>
          <a:lstStyle/>
          <a:p>
            <a:pPr algn="ctr">
              <a:lnSpc>
                <a:spcPct val="90000"/>
              </a:lnSpc>
            </a:pPr>
            <a:r>
              <a:rPr lang="en-US" sz="5000" b="1" dirty="0">
                <a:solidFill>
                  <a:schemeClr val="bg1"/>
                </a:solidFill>
              </a:rPr>
              <a:t>Future GV Enhancements</a:t>
            </a:r>
          </a:p>
        </p:txBody>
      </p:sp>
      <p:sp>
        <p:nvSpPr>
          <p:cNvPr id="4" name="Content Placeholder 3">
            <a:extLst>
              <a:ext uri="{FF2B5EF4-FFF2-40B4-BE49-F238E27FC236}">
                <a16:creationId xmlns:a16="http://schemas.microsoft.com/office/drawing/2014/main" id="{C6DCCE37-E038-46E8-8001-E2DDA397AE2F}"/>
              </a:ext>
            </a:extLst>
          </p:cNvPr>
          <p:cNvSpPr>
            <a:spLocks noGrp="1"/>
          </p:cNvSpPr>
          <p:nvPr>
            <p:ph idx="1"/>
          </p:nvPr>
        </p:nvSpPr>
        <p:spPr>
          <a:xfrm>
            <a:off x="711353" y="2468031"/>
            <a:ext cx="10769293" cy="3822409"/>
          </a:xfrm>
        </p:spPr>
        <p:txBody>
          <a:bodyPr>
            <a:noAutofit/>
          </a:bodyPr>
          <a:lstStyle/>
          <a:p>
            <a:pPr marL="0" indent="0">
              <a:spcBef>
                <a:spcPts val="0"/>
              </a:spcBef>
              <a:buNone/>
            </a:pPr>
            <a:r>
              <a:rPr lang="en-US" sz="2500" dirty="0"/>
              <a:t>Coming soon:</a:t>
            </a:r>
          </a:p>
          <a:p>
            <a:pPr marL="0" indent="0">
              <a:spcBef>
                <a:spcPts val="0"/>
              </a:spcBef>
              <a:buNone/>
            </a:pPr>
            <a:endParaRPr lang="en-US" sz="2500" dirty="0"/>
          </a:p>
          <a:p>
            <a:pPr>
              <a:spcBef>
                <a:spcPts val="0"/>
              </a:spcBef>
            </a:pPr>
            <a:r>
              <a:rPr lang="en-US" sz="2500" dirty="0"/>
              <a:t>Budget Change Request Wizard (aka BAR)Process </a:t>
            </a:r>
          </a:p>
          <a:p>
            <a:pPr>
              <a:spcBef>
                <a:spcPts val="0"/>
              </a:spcBef>
            </a:pPr>
            <a:r>
              <a:rPr lang="en-US" sz="2500" dirty="0"/>
              <a:t>Financial Desk Reviews(FDR) will be tracked in GV.</a:t>
            </a:r>
          </a:p>
          <a:p>
            <a:pPr>
              <a:spcBef>
                <a:spcPts val="0"/>
              </a:spcBef>
            </a:pPr>
            <a:r>
              <a:rPr lang="en-US" sz="2500" dirty="0"/>
              <a:t>Subgrantee requests Drawdowns and/or Reimbursements to correctly follow the workflow of the grant process.</a:t>
            </a:r>
          </a:p>
          <a:p>
            <a:pPr marL="0" indent="0">
              <a:spcBef>
                <a:spcPts val="0"/>
              </a:spcBef>
              <a:buNone/>
            </a:pPr>
            <a:endParaRPr lang="en-US" sz="2500" dirty="0"/>
          </a:p>
        </p:txBody>
      </p:sp>
      <p:sp>
        <p:nvSpPr>
          <p:cNvPr id="3" name="Slide Number Placeholder 2">
            <a:extLst>
              <a:ext uri="{FF2B5EF4-FFF2-40B4-BE49-F238E27FC236}">
                <a16:creationId xmlns:a16="http://schemas.microsoft.com/office/drawing/2014/main" id="{6C2A4803-6730-47FD-880A-C70813DCC00C}"/>
              </a:ext>
            </a:extLst>
          </p:cNvPr>
          <p:cNvSpPr>
            <a:spLocks noGrp="1"/>
          </p:cNvSpPr>
          <p:nvPr>
            <p:ph type="sldNum" sz="quarter" idx="12"/>
          </p:nvPr>
        </p:nvSpPr>
        <p:spPr/>
        <p:txBody>
          <a:bodyPr/>
          <a:lstStyle/>
          <a:p>
            <a:r>
              <a:rPr lang="en-US" dirty="0"/>
              <a:t>23</a:t>
            </a:r>
            <a:endParaRPr lang="en-US" noProof="0" dirty="0"/>
          </a:p>
        </p:txBody>
      </p:sp>
    </p:spTree>
    <p:extLst>
      <p:ext uri="{BB962C8B-B14F-4D97-AF65-F5344CB8AC3E}">
        <p14:creationId xmlns:p14="http://schemas.microsoft.com/office/powerpoint/2010/main" val="4181175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p:txBody>
          <a:bodyPr vert="horz" lIns="91440" tIns="45720" rIns="91440" bIns="45720" rtlCol="0" anchor="ctr">
            <a:noAutofit/>
          </a:bodyPr>
          <a:lstStyle/>
          <a:p>
            <a:pPr algn="ctr">
              <a:lnSpc>
                <a:spcPct val="90000"/>
              </a:lnSpc>
            </a:pPr>
            <a:r>
              <a:rPr lang="en-US" sz="5000" b="1" dirty="0">
                <a:solidFill>
                  <a:schemeClr val="bg1"/>
                </a:solidFill>
              </a:rPr>
              <a:t>Upcoming GV Webinars</a:t>
            </a:r>
          </a:p>
        </p:txBody>
      </p:sp>
      <p:sp>
        <p:nvSpPr>
          <p:cNvPr id="4" name="Content Placeholder 3">
            <a:extLst>
              <a:ext uri="{FF2B5EF4-FFF2-40B4-BE49-F238E27FC236}">
                <a16:creationId xmlns:a16="http://schemas.microsoft.com/office/drawing/2014/main" id="{C6DCCE37-E038-46E8-8001-E2DDA397AE2F}"/>
              </a:ext>
            </a:extLst>
          </p:cNvPr>
          <p:cNvSpPr>
            <a:spLocks noGrp="1"/>
          </p:cNvSpPr>
          <p:nvPr>
            <p:ph idx="1"/>
          </p:nvPr>
        </p:nvSpPr>
        <p:spPr>
          <a:xfrm>
            <a:off x="711353" y="2468031"/>
            <a:ext cx="10769293" cy="3822409"/>
          </a:xfrm>
        </p:spPr>
        <p:txBody>
          <a:bodyPr>
            <a:noAutofit/>
          </a:bodyPr>
          <a:lstStyle/>
          <a:p>
            <a:pPr marL="0" indent="0">
              <a:spcBef>
                <a:spcPts val="0"/>
              </a:spcBef>
              <a:buNone/>
            </a:pPr>
            <a:r>
              <a:rPr lang="en-US" sz="2500" dirty="0"/>
              <a:t>Coming soon: </a:t>
            </a:r>
          </a:p>
          <a:p>
            <a:pPr marL="0" indent="0">
              <a:spcBef>
                <a:spcPts val="0"/>
              </a:spcBef>
              <a:buNone/>
            </a:pPr>
            <a:endParaRPr lang="en-US" sz="2500" dirty="0"/>
          </a:p>
          <a:p>
            <a:pPr>
              <a:spcBef>
                <a:spcPts val="0"/>
              </a:spcBef>
            </a:pPr>
            <a:r>
              <a:rPr lang="en-US" sz="2500" dirty="0"/>
              <a:t>Starting in November 2024: CDVSA Grants Administrators will be setting up mandatory Webinars to train grantees how to use the Learning Management System for all grant management processes – specifically Budget Change Request process.  </a:t>
            </a:r>
          </a:p>
          <a:p>
            <a:pPr>
              <a:spcBef>
                <a:spcPts val="0"/>
              </a:spcBef>
            </a:pPr>
            <a:r>
              <a:rPr lang="en-US" sz="2500" dirty="0"/>
              <a:t>Expect a required GV Webinar training to be held on a quarterly basis.</a:t>
            </a:r>
          </a:p>
        </p:txBody>
      </p:sp>
      <p:sp>
        <p:nvSpPr>
          <p:cNvPr id="3" name="Slide Number Placeholder 2">
            <a:extLst>
              <a:ext uri="{FF2B5EF4-FFF2-40B4-BE49-F238E27FC236}">
                <a16:creationId xmlns:a16="http://schemas.microsoft.com/office/drawing/2014/main" id="{6C2A4803-6730-47FD-880A-C70813DCC00C}"/>
              </a:ext>
            </a:extLst>
          </p:cNvPr>
          <p:cNvSpPr>
            <a:spLocks noGrp="1"/>
          </p:cNvSpPr>
          <p:nvPr>
            <p:ph type="sldNum" sz="quarter" idx="12"/>
          </p:nvPr>
        </p:nvSpPr>
        <p:spPr/>
        <p:txBody>
          <a:bodyPr/>
          <a:lstStyle/>
          <a:p>
            <a:r>
              <a:rPr lang="en-US" noProof="0" dirty="0"/>
              <a:t>24</a:t>
            </a:r>
          </a:p>
        </p:txBody>
      </p:sp>
    </p:spTree>
    <p:extLst>
      <p:ext uri="{BB962C8B-B14F-4D97-AF65-F5344CB8AC3E}">
        <p14:creationId xmlns:p14="http://schemas.microsoft.com/office/powerpoint/2010/main" val="88115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215C-055F-7507-4D57-C9725B60DFC0}"/>
              </a:ext>
            </a:extLst>
          </p:cNvPr>
          <p:cNvSpPr>
            <a:spLocks noGrp="1"/>
          </p:cNvSpPr>
          <p:nvPr>
            <p:ph type="title"/>
          </p:nvPr>
        </p:nvSpPr>
        <p:spPr/>
        <p:txBody>
          <a:bodyPr/>
          <a:lstStyle/>
          <a:p>
            <a:r>
              <a:rPr lang="en-US" dirty="0"/>
              <a:t>Before we get started: Questions?</a:t>
            </a:r>
          </a:p>
        </p:txBody>
      </p:sp>
      <p:sp>
        <p:nvSpPr>
          <p:cNvPr id="3" name="Content Placeholder 2">
            <a:extLst>
              <a:ext uri="{FF2B5EF4-FFF2-40B4-BE49-F238E27FC236}">
                <a16:creationId xmlns:a16="http://schemas.microsoft.com/office/drawing/2014/main" id="{02B87859-F752-164D-BE09-D37D61A35E08}"/>
              </a:ext>
            </a:extLst>
          </p:cNvPr>
          <p:cNvSpPr>
            <a:spLocks noGrp="1"/>
          </p:cNvSpPr>
          <p:nvPr>
            <p:ph idx="1"/>
          </p:nvPr>
        </p:nvSpPr>
        <p:spPr>
          <a:xfrm>
            <a:off x="1154953" y="3051810"/>
            <a:ext cx="8761414" cy="2476500"/>
          </a:xfrm>
        </p:spPr>
        <p:txBody>
          <a:bodyPr>
            <a:normAutofit/>
          </a:bodyPr>
          <a:lstStyle/>
          <a:p>
            <a:r>
              <a:rPr lang="en-US" sz="2500" dirty="0"/>
              <a:t>Fill out notecards with your question(s)</a:t>
            </a:r>
          </a:p>
          <a:p>
            <a:r>
              <a:rPr lang="en-US" sz="2500" dirty="0"/>
              <a:t>Email </a:t>
            </a:r>
            <a:r>
              <a:rPr lang="en-US" sz="2500" dirty="0">
                <a:hlinkClick r:id="rId2"/>
              </a:rPr>
              <a:t>CDVSA.grants@alaska.gov</a:t>
            </a:r>
            <a:r>
              <a:rPr lang="en-US" sz="2500" dirty="0"/>
              <a:t> your questions – “Subject: Sub-Grantee Meeting Questions”</a:t>
            </a:r>
          </a:p>
          <a:p>
            <a:r>
              <a:rPr lang="en-US" sz="2500" dirty="0"/>
              <a:t>CDVSA staff will compile all Q&amp;A and compose an FAQ sheet.  Will post on website and send via email. </a:t>
            </a:r>
          </a:p>
        </p:txBody>
      </p:sp>
      <p:sp>
        <p:nvSpPr>
          <p:cNvPr id="4" name="Slide Number Placeholder 3">
            <a:extLst>
              <a:ext uri="{FF2B5EF4-FFF2-40B4-BE49-F238E27FC236}">
                <a16:creationId xmlns:a16="http://schemas.microsoft.com/office/drawing/2014/main" id="{3BF1E3F3-981C-FAFE-E5A2-120ADCF9D10C}"/>
              </a:ext>
            </a:extLst>
          </p:cNvPr>
          <p:cNvSpPr>
            <a:spLocks noGrp="1"/>
          </p:cNvSpPr>
          <p:nvPr>
            <p:ph type="sldNum" sz="quarter" idx="12"/>
          </p:nvPr>
        </p:nvSpPr>
        <p:spPr/>
        <p:txBody>
          <a:bodyPr/>
          <a:lstStyle/>
          <a:p>
            <a:r>
              <a:rPr lang="en-US" dirty="0"/>
              <a:t>2</a:t>
            </a:r>
            <a:endParaRPr lang="en-US" noProof="0" dirty="0"/>
          </a:p>
        </p:txBody>
      </p:sp>
      <p:pic>
        <p:nvPicPr>
          <p:cNvPr id="2054" name="Picture 6" descr="Image result for Question Mark Symbol">
            <a:extLst>
              <a:ext uri="{FF2B5EF4-FFF2-40B4-BE49-F238E27FC236}">
                <a16:creationId xmlns:a16="http://schemas.microsoft.com/office/drawing/2014/main" id="{83B4DE3A-E7DE-CF59-1C6F-A3697FA53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347" y="429006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8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1154953" y="1063416"/>
            <a:ext cx="8761413" cy="706964"/>
          </a:xfrm>
        </p:spPr>
        <p:txBody>
          <a:bodyPr>
            <a:normAutofit fontScale="90000"/>
          </a:bodyPr>
          <a:lstStyle/>
          <a:p>
            <a:pPr algn="ctr">
              <a:lnSpc>
                <a:spcPct val="90000"/>
              </a:lnSpc>
            </a:pPr>
            <a:r>
              <a:rPr lang="en-US" sz="4400" b="1" dirty="0">
                <a:solidFill>
                  <a:schemeClr val="bg1"/>
                </a:solidFill>
              </a:rPr>
              <a:t>Fiscal Administrative Processes</a:t>
            </a:r>
            <a:br>
              <a:rPr lang="en-US" sz="4000" dirty="0">
                <a:solidFill>
                  <a:schemeClr val="bg1"/>
                </a:solidFill>
              </a:rPr>
            </a:br>
            <a:r>
              <a:rPr lang="en-US" sz="4000" dirty="0">
                <a:solidFill>
                  <a:schemeClr val="bg1"/>
                </a:solidFill>
              </a:rPr>
              <a:t>Presentation Outline</a:t>
            </a:r>
          </a:p>
        </p:txBody>
      </p:sp>
      <p:sp>
        <p:nvSpPr>
          <p:cNvPr id="18" name="Text Placeholder 17">
            <a:extLst>
              <a:ext uri="{FF2B5EF4-FFF2-40B4-BE49-F238E27FC236}">
                <a16:creationId xmlns:a16="http://schemas.microsoft.com/office/drawing/2014/main" id="{AA8937AC-9657-418E-BD1E-6227E2310FB3}"/>
              </a:ext>
            </a:extLst>
          </p:cNvPr>
          <p:cNvSpPr>
            <a:spLocks noGrp="1"/>
          </p:cNvSpPr>
          <p:nvPr>
            <p:ph type="body" sz="quarter" idx="13"/>
          </p:nvPr>
        </p:nvSpPr>
        <p:spPr>
          <a:xfrm>
            <a:off x="1266092" y="2406650"/>
            <a:ext cx="10105293" cy="3980898"/>
          </a:xfrm>
        </p:spPr>
        <p:txBody>
          <a:bodyPr>
            <a:normAutofit fontScale="92500" lnSpcReduction="20000"/>
          </a:bodyPr>
          <a:lstStyle/>
          <a:p>
            <a:pPr marL="457200" indent="-457200" algn="l">
              <a:buFont typeface="Arial" panose="020B0604020202020204" pitchFamily="34" charset="0"/>
              <a:buChar char="•"/>
            </a:pPr>
            <a:r>
              <a:rPr lang="en-US" sz="3200" dirty="0"/>
              <a:t>Budget Overview</a:t>
            </a:r>
          </a:p>
          <a:p>
            <a:pPr marL="457200" indent="-457200" algn="l">
              <a:buFont typeface="Arial" panose="020B0604020202020204" pitchFamily="34" charset="0"/>
              <a:buChar char="•"/>
            </a:pPr>
            <a:r>
              <a:rPr lang="en-US" sz="3200" dirty="0"/>
              <a:t>Financial Reporting and Documentation</a:t>
            </a:r>
          </a:p>
          <a:p>
            <a:pPr marL="457200" indent="-457200" algn="l">
              <a:buFont typeface="Arial" panose="020B0604020202020204" pitchFamily="34" charset="0"/>
              <a:buChar char="•"/>
            </a:pPr>
            <a:r>
              <a:rPr lang="en-US" sz="3200" dirty="0"/>
              <a:t>Grant Award Funds Distribution</a:t>
            </a:r>
          </a:p>
          <a:p>
            <a:pPr marL="457200" indent="-457200" algn="l">
              <a:buFont typeface="Arial" panose="020B0604020202020204" pitchFamily="34" charset="0"/>
              <a:buChar char="•"/>
            </a:pPr>
            <a:r>
              <a:rPr lang="en-US" sz="3200" dirty="0"/>
              <a:t>Changes to your Approved Budget</a:t>
            </a:r>
          </a:p>
          <a:p>
            <a:pPr marL="457200" indent="-457200" algn="l">
              <a:buFont typeface="Arial" panose="020B0604020202020204" pitchFamily="34" charset="0"/>
              <a:buChar char="•"/>
            </a:pPr>
            <a:r>
              <a:rPr lang="en-US" sz="3200" dirty="0"/>
              <a:t>Operational Assessment Tool/Monitoring Process</a:t>
            </a:r>
          </a:p>
          <a:p>
            <a:pPr marL="457200" indent="-457200" algn="l">
              <a:buFont typeface="Arial" panose="020B0604020202020204" pitchFamily="34" charset="0"/>
              <a:buChar char="•"/>
            </a:pPr>
            <a:r>
              <a:rPr lang="en-US" sz="3200" dirty="0"/>
              <a:t>Grant Closeout</a:t>
            </a:r>
          </a:p>
          <a:p>
            <a:pPr marL="457200" indent="-457200" algn="l">
              <a:buFont typeface="Arial" panose="020B0604020202020204" pitchFamily="34" charset="0"/>
              <a:buChar char="•"/>
            </a:pPr>
            <a:r>
              <a:rPr lang="en-US" sz="3200" dirty="0" err="1"/>
              <a:t>GrantVantage</a:t>
            </a:r>
            <a:r>
              <a:rPr lang="en-US" sz="3200" dirty="0"/>
              <a:t> Future Enhancements </a:t>
            </a:r>
          </a:p>
          <a:p>
            <a:pPr marL="457200" indent="-457200" algn="l">
              <a:buFont typeface="Arial" panose="020B0604020202020204" pitchFamily="34" charset="0"/>
              <a:buChar char="•"/>
            </a:pPr>
            <a:r>
              <a:rPr lang="en-US" sz="3200" dirty="0" err="1"/>
              <a:t>GrantVantage</a:t>
            </a:r>
            <a:r>
              <a:rPr lang="en-US" sz="3200" dirty="0"/>
              <a:t> Trainings</a:t>
            </a:r>
          </a:p>
        </p:txBody>
      </p:sp>
      <p:sp>
        <p:nvSpPr>
          <p:cNvPr id="3" name="Slide Number Placeholder 2">
            <a:extLst>
              <a:ext uri="{FF2B5EF4-FFF2-40B4-BE49-F238E27FC236}">
                <a16:creationId xmlns:a16="http://schemas.microsoft.com/office/drawing/2014/main" id="{1FEB504D-5A65-4E24-A859-802D0F2D7DB4}"/>
              </a:ext>
            </a:extLst>
          </p:cNvPr>
          <p:cNvSpPr>
            <a:spLocks noGrp="1"/>
          </p:cNvSpPr>
          <p:nvPr>
            <p:ph type="sldNum" sz="quarter" idx="12"/>
          </p:nvPr>
        </p:nvSpPr>
        <p:spPr/>
        <p:txBody>
          <a:bodyPr/>
          <a:lstStyle/>
          <a:p>
            <a:r>
              <a:rPr lang="en-US" noProof="0" dirty="0"/>
              <a:t>3</a:t>
            </a:r>
          </a:p>
        </p:txBody>
      </p:sp>
    </p:spTree>
    <p:extLst>
      <p:ext uri="{BB962C8B-B14F-4D97-AF65-F5344CB8AC3E}">
        <p14:creationId xmlns:p14="http://schemas.microsoft.com/office/powerpoint/2010/main" val="379472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EF92B-706E-4A0A-B577-70ADBC18AB7B}"/>
              </a:ext>
            </a:extLst>
          </p:cNvPr>
          <p:cNvSpPr>
            <a:spLocks noGrp="1"/>
          </p:cNvSpPr>
          <p:nvPr>
            <p:ph type="body" sz="quarter" idx="13"/>
          </p:nvPr>
        </p:nvSpPr>
        <p:spPr>
          <a:xfrm>
            <a:off x="509880" y="1926003"/>
            <a:ext cx="10961226" cy="3477682"/>
          </a:xfrm>
        </p:spPr>
        <p:txBody>
          <a:bodyPr>
            <a:noAutofit/>
          </a:bodyPr>
          <a:lstStyle/>
          <a:p>
            <a:pPr marL="463550" indent="-231775" algn="l" fontAlgn="base">
              <a:lnSpc>
                <a:spcPct val="150000"/>
              </a:lnSpc>
              <a:buFont typeface="Arial" panose="020B0604020202020204" pitchFamily="34" charset="0"/>
              <a:buChar char="•"/>
            </a:pPr>
            <a:r>
              <a:rPr lang="en-US" sz="2800" dirty="0"/>
              <a:t>Detail the anticipated costs of the project you’re proposing;</a:t>
            </a:r>
          </a:p>
          <a:p>
            <a:pPr marL="463550" indent="-231775" algn="l" fontAlgn="base">
              <a:lnSpc>
                <a:spcPct val="150000"/>
              </a:lnSpc>
              <a:buFont typeface="Arial" panose="020B0604020202020204" pitchFamily="34" charset="0"/>
              <a:buChar char="•"/>
            </a:pPr>
            <a:r>
              <a:rPr lang="en-US" sz="2800" dirty="0"/>
              <a:t>Detail how your award will be spent.</a:t>
            </a:r>
            <a:endParaRPr lang="en-US" sz="2800" dirty="0">
              <a:solidFill>
                <a:srgbClr val="FF0000"/>
              </a:solidFill>
            </a:endParaRPr>
          </a:p>
        </p:txBody>
      </p:sp>
      <p:sp>
        <p:nvSpPr>
          <p:cNvPr id="6" name="Title 5">
            <a:extLst>
              <a:ext uri="{FF2B5EF4-FFF2-40B4-BE49-F238E27FC236}">
                <a16:creationId xmlns:a16="http://schemas.microsoft.com/office/drawing/2014/main" id="{790577DC-14FD-4D64-819F-790F2908D29B}"/>
              </a:ext>
            </a:extLst>
          </p:cNvPr>
          <p:cNvSpPr>
            <a:spLocks noGrp="1"/>
          </p:cNvSpPr>
          <p:nvPr>
            <p:ph type="title"/>
          </p:nvPr>
        </p:nvSpPr>
        <p:spPr/>
        <p:txBody>
          <a:bodyPr/>
          <a:lstStyle/>
          <a:p>
            <a:pPr algn="ctr"/>
            <a:r>
              <a:rPr lang="en-US" sz="5400" b="1" dirty="0"/>
              <a:t>Budget Overview</a:t>
            </a:r>
          </a:p>
        </p:txBody>
      </p:sp>
      <p:sp>
        <p:nvSpPr>
          <p:cNvPr id="2" name="Slide Number Placeholder 1">
            <a:extLst>
              <a:ext uri="{FF2B5EF4-FFF2-40B4-BE49-F238E27FC236}">
                <a16:creationId xmlns:a16="http://schemas.microsoft.com/office/drawing/2014/main" id="{F919ACB5-4F7C-43DB-B5B8-54FB75836A12}"/>
              </a:ext>
            </a:extLst>
          </p:cNvPr>
          <p:cNvSpPr>
            <a:spLocks noGrp="1"/>
          </p:cNvSpPr>
          <p:nvPr>
            <p:ph type="sldNum" sz="quarter" idx="12"/>
          </p:nvPr>
        </p:nvSpPr>
        <p:spPr/>
        <p:txBody>
          <a:bodyPr/>
          <a:lstStyle/>
          <a:p>
            <a:r>
              <a:rPr lang="en-US" dirty="0"/>
              <a:t>4</a:t>
            </a:r>
            <a:endParaRPr lang="en-US" noProof="0" dirty="0"/>
          </a:p>
        </p:txBody>
      </p:sp>
      <p:pic>
        <p:nvPicPr>
          <p:cNvPr id="7170" name="Picture 2" descr="Image result for budget">
            <a:extLst>
              <a:ext uri="{FF2B5EF4-FFF2-40B4-BE49-F238E27FC236}">
                <a16:creationId xmlns:a16="http://schemas.microsoft.com/office/drawing/2014/main" id="{C2533E08-B053-3FB3-5CD9-A1C942472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470" y="4791806"/>
            <a:ext cx="25336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2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488EA3-AC09-47A3-B6D9-5612802A4E40}"/>
              </a:ext>
            </a:extLst>
          </p:cNvPr>
          <p:cNvSpPr txBox="1"/>
          <p:nvPr/>
        </p:nvSpPr>
        <p:spPr>
          <a:xfrm>
            <a:off x="566529" y="679572"/>
            <a:ext cx="4701209" cy="646331"/>
          </a:xfrm>
          <a:prstGeom prst="rect">
            <a:avLst/>
          </a:prstGeom>
          <a:noFill/>
        </p:spPr>
        <p:txBody>
          <a:bodyPr wrap="square" rtlCol="0">
            <a:spAutoFit/>
          </a:bodyPr>
          <a:lstStyle/>
          <a:p>
            <a:pPr algn="ctr"/>
            <a:r>
              <a:rPr lang="en-US" sz="3600" b="1" dirty="0">
                <a:solidFill>
                  <a:schemeClr val="bg1"/>
                </a:solidFill>
              </a:rPr>
              <a:t>Grant Budget Detail</a:t>
            </a:r>
          </a:p>
        </p:txBody>
      </p:sp>
      <p:sp>
        <p:nvSpPr>
          <p:cNvPr id="10" name="TextBox 9">
            <a:extLst>
              <a:ext uri="{FF2B5EF4-FFF2-40B4-BE49-F238E27FC236}">
                <a16:creationId xmlns:a16="http://schemas.microsoft.com/office/drawing/2014/main" id="{152989AD-42A9-42E4-A030-1F1EFA5F43F6}"/>
              </a:ext>
            </a:extLst>
          </p:cNvPr>
          <p:cNvSpPr txBox="1"/>
          <p:nvPr/>
        </p:nvSpPr>
        <p:spPr>
          <a:xfrm>
            <a:off x="914400" y="1438213"/>
            <a:ext cx="4323522" cy="4708981"/>
          </a:xfrm>
          <a:prstGeom prst="rect">
            <a:avLst/>
          </a:prstGeom>
          <a:noFill/>
        </p:spPr>
        <p:txBody>
          <a:bodyPr wrap="square" rtlCol="0">
            <a:spAutoFit/>
          </a:bodyPr>
          <a:lstStyle/>
          <a:p>
            <a:pPr>
              <a:spcAft>
                <a:spcPts val="1200"/>
              </a:spcAft>
            </a:pPr>
            <a:r>
              <a:rPr lang="en-US" sz="3000" dirty="0">
                <a:solidFill>
                  <a:schemeClr val="bg1"/>
                </a:solidFill>
              </a:rPr>
              <a:t>100 – Personnel</a:t>
            </a:r>
          </a:p>
          <a:p>
            <a:pPr>
              <a:spcAft>
                <a:spcPts val="1200"/>
              </a:spcAft>
            </a:pPr>
            <a:r>
              <a:rPr lang="en-US" sz="3000" dirty="0">
                <a:solidFill>
                  <a:schemeClr val="bg1"/>
                </a:solidFill>
              </a:rPr>
              <a:t>200 – Travel</a:t>
            </a:r>
          </a:p>
          <a:p>
            <a:pPr>
              <a:spcAft>
                <a:spcPts val="1200"/>
              </a:spcAft>
            </a:pPr>
            <a:r>
              <a:rPr lang="en-US" sz="3000" dirty="0">
                <a:solidFill>
                  <a:schemeClr val="bg1"/>
                </a:solidFill>
              </a:rPr>
              <a:t>300 – Facilities</a:t>
            </a:r>
          </a:p>
          <a:p>
            <a:pPr>
              <a:spcAft>
                <a:spcPts val="1200"/>
              </a:spcAft>
            </a:pPr>
            <a:r>
              <a:rPr lang="en-US" sz="3000" dirty="0">
                <a:solidFill>
                  <a:schemeClr val="bg1"/>
                </a:solidFill>
              </a:rPr>
              <a:t>400 – Commodities</a:t>
            </a:r>
          </a:p>
          <a:p>
            <a:pPr>
              <a:spcAft>
                <a:spcPts val="1200"/>
              </a:spcAft>
            </a:pPr>
            <a:r>
              <a:rPr lang="en-US" sz="3000" dirty="0">
                <a:solidFill>
                  <a:schemeClr val="bg1"/>
                </a:solidFill>
              </a:rPr>
              <a:t>500 – Equipment</a:t>
            </a:r>
          </a:p>
          <a:p>
            <a:pPr>
              <a:spcAft>
                <a:spcPts val="1200"/>
              </a:spcAft>
            </a:pPr>
            <a:r>
              <a:rPr lang="en-US" sz="3000" dirty="0">
                <a:solidFill>
                  <a:schemeClr val="bg1"/>
                </a:solidFill>
              </a:rPr>
              <a:t>600 – Other/Contracts</a:t>
            </a:r>
          </a:p>
          <a:p>
            <a:pPr>
              <a:spcAft>
                <a:spcPts val="1200"/>
              </a:spcAft>
            </a:pPr>
            <a:r>
              <a:rPr lang="en-US" sz="3000" dirty="0">
                <a:solidFill>
                  <a:schemeClr val="bg1"/>
                </a:solidFill>
              </a:rPr>
              <a:t>700 – Indirect Costs (</a:t>
            </a:r>
            <a:r>
              <a:rPr lang="en-US" sz="3000" dirty="0" err="1">
                <a:solidFill>
                  <a:schemeClr val="bg1"/>
                </a:solidFill>
              </a:rPr>
              <a:t>DeMinimus</a:t>
            </a:r>
            <a:r>
              <a:rPr lang="en-US" sz="3000" dirty="0">
                <a:solidFill>
                  <a:schemeClr val="bg1"/>
                </a:solidFill>
              </a:rPr>
              <a:t>)</a:t>
            </a:r>
          </a:p>
        </p:txBody>
      </p:sp>
      <p:sp>
        <p:nvSpPr>
          <p:cNvPr id="14" name="TextBox 13">
            <a:extLst>
              <a:ext uri="{FF2B5EF4-FFF2-40B4-BE49-F238E27FC236}">
                <a16:creationId xmlns:a16="http://schemas.microsoft.com/office/drawing/2014/main" id="{778ECD25-4578-4694-B66C-13040A59918F}"/>
              </a:ext>
            </a:extLst>
          </p:cNvPr>
          <p:cNvSpPr txBox="1"/>
          <p:nvPr/>
        </p:nvSpPr>
        <p:spPr>
          <a:xfrm>
            <a:off x="6284843" y="1034522"/>
            <a:ext cx="4701209" cy="1200329"/>
          </a:xfrm>
          <a:prstGeom prst="rect">
            <a:avLst/>
          </a:prstGeom>
          <a:noFill/>
        </p:spPr>
        <p:txBody>
          <a:bodyPr wrap="square" rtlCol="0">
            <a:spAutoFit/>
          </a:bodyPr>
          <a:lstStyle/>
          <a:p>
            <a:pPr algn="ctr"/>
            <a:r>
              <a:rPr lang="en-US" sz="3600" b="1" dirty="0">
                <a:solidFill>
                  <a:schemeClr val="tx2">
                    <a:lumMod val="50000"/>
                  </a:schemeClr>
                </a:solidFill>
              </a:rPr>
              <a:t>Grant Budget Narrative</a:t>
            </a:r>
          </a:p>
        </p:txBody>
      </p:sp>
      <p:sp>
        <p:nvSpPr>
          <p:cNvPr id="15" name="TextBox 14">
            <a:extLst>
              <a:ext uri="{FF2B5EF4-FFF2-40B4-BE49-F238E27FC236}">
                <a16:creationId xmlns:a16="http://schemas.microsoft.com/office/drawing/2014/main" id="{6699A010-8937-409D-B1BC-762F483988C8}"/>
              </a:ext>
            </a:extLst>
          </p:cNvPr>
          <p:cNvSpPr txBox="1"/>
          <p:nvPr/>
        </p:nvSpPr>
        <p:spPr>
          <a:xfrm>
            <a:off x="6284843" y="2204073"/>
            <a:ext cx="5559287" cy="3785652"/>
          </a:xfrm>
          <a:prstGeom prst="rect">
            <a:avLst/>
          </a:prstGeom>
          <a:noFill/>
        </p:spPr>
        <p:txBody>
          <a:bodyPr wrap="square" rtlCol="0">
            <a:spAutoFit/>
          </a:bodyPr>
          <a:lstStyle/>
          <a:p>
            <a:pPr lvl="0"/>
            <a:r>
              <a:rPr lang="en-US" sz="3000" dirty="0"/>
              <a:t>Totals in Budget Detail($) = Totals in Budget Narrative.</a:t>
            </a:r>
          </a:p>
          <a:p>
            <a:pPr lvl="0"/>
            <a:endParaRPr lang="en-US" sz="3000" dirty="0"/>
          </a:p>
          <a:p>
            <a:pPr lvl="0"/>
            <a:r>
              <a:rPr lang="en-US" sz="3000" dirty="0"/>
              <a:t>Costs not properly supported in the narrative may require additional information and/or delay in execution of award.  </a:t>
            </a:r>
          </a:p>
        </p:txBody>
      </p:sp>
      <p:sp>
        <p:nvSpPr>
          <p:cNvPr id="2" name="Slide Number Placeholder 1">
            <a:extLst>
              <a:ext uri="{FF2B5EF4-FFF2-40B4-BE49-F238E27FC236}">
                <a16:creationId xmlns:a16="http://schemas.microsoft.com/office/drawing/2014/main" id="{2DC8EE74-43EC-4710-8272-0FB772B19AEB}"/>
              </a:ext>
            </a:extLst>
          </p:cNvPr>
          <p:cNvSpPr>
            <a:spLocks noGrp="1"/>
          </p:cNvSpPr>
          <p:nvPr>
            <p:ph type="sldNum" sz="quarter" idx="12"/>
          </p:nvPr>
        </p:nvSpPr>
        <p:spPr/>
        <p:txBody>
          <a:bodyPr/>
          <a:lstStyle/>
          <a:p>
            <a:r>
              <a:rPr lang="en-US" dirty="0"/>
              <a:t>5</a:t>
            </a:r>
            <a:endParaRPr lang="en-US" noProof="0" dirty="0"/>
          </a:p>
        </p:txBody>
      </p:sp>
    </p:spTree>
    <p:extLst>
      <p:ext uri="{BB962C8B-B14F-4D97-AF65-F5344CB8AC3E}">
        <p14:creationId xmlns:p14="http://schemas.microsoft.com/office/powerpoint/2010/main" val="117431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EF92B-706E-4A0A-B577-70ADBC18AB7B}"/>
              </a:ext>
            </a:extLst>
          </p:cNvPr>
          <p:cNvSpPr>
            <a:spLocks noGrp="1"/>
          </p:cNvSpPr>
          <p:nvPr>
            <p:ph type="body" sz="quarter" idx="13"/>
          </p:nvPr>
        </p:nvSpPr>
        <p:spPr>
          <a:xfrm>
            <a:off x="886704" y="3429000"/>
            <a:ext cx="10418592" cy="2860042"/>
          </a:xfrm>
        </p:spPr>
        <p:txBody>
          <a:bodyPr>
            <a:noAutofit/>
          </a:bodyPr>
          <a:lstStyle/>
          <a:p>
            <a:pPr algn="l">
              <a:spcBef>
                <a:spcPts val="0"/>
              </a:spcBef>
            </a:pPr>
            <a:r>
              <a:rPr lang="en-US" sz="3200" dirty="0">
                <a:solidFill>
                  <a:schemeClr val="tx1"/>
                </a:solidFill>
              </a:rPr>
              <a:t>Budget guidelines are in the</a:t>
            </a:r>
            <a:r>
              <a:rPr lang="en-US" sz="3200" b="1" dirty="0">
                <a:solidFill>
                  <a:schemeClr val="tx1"/>
                </a:solidFill>
              </a:rPr>
              <a:t> </a:t>
            </a:r>
            <a:r>
              <a:rPr lang="en-US" sz="3200" b="1" dirty="0">
                <a:solidFill>
                  <a:schemeClr val="tx1"/>
                </a:solidFill>
                <a:hlinkClick r:id="rId3"/>
              </a:rPr>
              <a:t>DOJ Financial Guide</a:t>
            </a:r>
            <a:endParaRPr lang="en-US" sz="3200" b="1" dirty="0">
              <a:solidFill>
                <a:schemeClr val="tx1"/>
              </a:solidFill>
            </a:endParaRPr>
          </a:p>
          <a:p>
            <a:pPr algn="l">
              <a:spcBef>
                <a:spcPts val="0"/>
              </a:spcBef>
            </a:pPr>
            <a:r>
              <a:rPr lang="en-US" sz="3200" dirty="0">
                <a:solidFill>
                  <a:schemeClr val="tx1"/>
                </a:solidFill>
              </a:rPr>
              <a:t>under Chapters:</a:t>
            </a:r>
          </a:p>
          <a:p>
            <a:pPr algn="l">
              <a:spcBef>
                <a:spcPts val="0"/>
              </a:spcBef>
            </a:pPr>
            <a:endParaRPr lang="en-US" sz="3200" dirty="0">
              <a:solidFill>
                <a:schemeClr val="tx1"/>
              </a:solidFill>
            </a:endParaRPr>
          </a:p>
          <a:p>
            <a:pPr marL="342900" indent="-342900" algn="l">
              <a:spcBef>
                <a:spcPts val="0"/>
              </a:spcBef>
              <a:buFont typeface="Arial" panose="020B0604020202020204" pitchFamily="34" charset="0"/>
              <a:buChar char="•"/>
            </a:pPr>
            <a:r>
              <a:rPr lang="en-US" sz="3200" dirty="0">
                <a:solidFill>
                  <a:schemeClr val="tx1"/>
                </a:solidFill>
              </a:rPr>
              <a:t>3.9 Allowable Costs</a:t>
            </a:r>
          </a:p>
          <a:p>
            <a:pPr marL="342900" indent="-342900" algn="l">
              <a:spcBef>
                <a:spcPts val="0"/>
              </a:spcBef>
              <a:buFont typeface="Arial" panose="020B0604020202020204" pitchFamily="34" charset="0"/>
              <a:buChar char="•"/>
            </a:pPr>
            <a:r>
              <a:rPr lang="en-US" sz="3200" dirty="0">
                <a:solidFill>
                  <a:schemeClr val="tx1"/>
                </a:solidFill>
              </a:rPr>
              <a:t>3.11 Indirect Costs</a:t>
            </a:r>
          </a:p>
          <a:p>
            <a:pPr marL="342900" indent="-342900" algn="l">
              <a:spcBef>
                <a:spcPts val="0"/>
              </a:spcBef>
              <a:buFont typeface="Arial" panose="020B0604020202020204" pitchFamily="34" charset="0"/>
              <a:buChar char="•"/>
            </a:pPr>
            <a:r>
              <a:rPr lang="en-US" sz="3200" dirty="0">
                <a:solidFill>
                  <a:schemeClr val="tx1"/>
                </a:solidFill>
              </a:rPr>
              <a:t>3.13 Unallowable Costs  </a:t>
            </a:r>
          </a:p>
          <a:p>
            <a:pPr lvl="0" algn="l"/>
            <a:endParaRPr lang="en-US" sz="3000" dirty="0">
              <a:solidFill>
                <a:srgbClr val="FF0000"/>
              </a:solidFill>
            </a:endParaRPr>
          </a:p>
        </p:txBody>
      </p:sp>
      <p:sp>
        <p:nvSpPr>
          <p:cNvPr id="6" name="Title 5">
            <a:extLst>
              <a:ext uri="{FF2B5EF4-FFF2-40B4-BE49-F238E27FC236}">
                <a16:creationId xmlns:a16="http://schemas.microsoft.com/office/drawing/2014/main" id="{790577DC-14FD-4D64-819F-790F2908D29B}"/>
              </a:ext>
            </a:extLst>
          </p:cNvPr>
          <p:cNvSpPr>
            <a:spLocks noGrp="1"/>
          </p:cNvSpPr>
          <p:nvPr>
            <p:ph type="title"/>
          </p:nvPr>
        </p:nvSpPr>
        <p:spPr>
          <a:xfrm>
            <a:off x="1097080" y="1010695"/>
            <a:ext cx="8761413" cy="706964"/>
          </a:xfrm>
        </p:spPr>
        <p:txBody>
          <a:bodyPr/>
          <a:lstStyle/>
          <a:p>
            <a:pPr algn="ctr"/>
            <a:r>
              <a:rPr lang="en-US" sz="4000" b="1" dirty="0"/>
              <a:t>Budget Guidelines</a:t>
            </a:r>
          </a:p>
        </p:txBody>
      </p:sp>
      <p:sp>
        <p:nvSpPr>
          <p:cNvPr id="2" name="Slide Number Placeholder 1">
            <a:extLst>
              <a:ext uri="{FF2B5EF4-FFF2-40B4-BE49-F238E27FC236}">
                <a16:creationId xmlns:a16="http://schemas.microsoft.com/office/drawing/2014/main" id="{2FFA7346-B4E7-4366-9440-7F57C1DE6D04}"/>
              </a:ext>
            </a:extLst>
          </p:cNvPr>
          <p:cNvSpPr>
            <a:spLocks noGrp="1"/>
          </p:cNvSpPr>
          <p:nvPr>
            <p:ph type="sldNum" sz="quarter" idx="12"/>
          </p:nvPr>
        </p:nvSpPr>
        <p:spPr/>
        <p:txBody>
          <a:bodyPr/>
          <a:lstStyle/>
          <a:p>
            <a:r>
              <a:rPr lang="en-US" noProof="0" dirty="0"/>
              <a:t>6</a:t>
            </a:r>
          </a:p>
        </p:txBody>
      </p:sp>
      <p:pic>
        <p:nvPicPr>
          <p:cNvPr id="6150" name="Picture 6" descr="Image result for budget">
            <a:extLst>
              <a:ext uri="{FF2B5EF4-FFF2-40B4-BE49-F238E27FC236}">
                <a16:creationId xmlns:a16="http://schemas.microsoft.com/office/drawing/2014/main" id="{815677CF-9FF4-F873-6C1C-1147A0A1B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4297681"/>
            <a:ext cx="2346776" cy="214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5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0EF92B-706E-4A0A-B577-70ADBC18AB7B}"/>
              </a:ext>
            </a:extLst>
          </p:cNvPr>
          <p:cNvSpPr>
            <a:spLocks noGrp="1"/>
          </p:cNvSpPr>
          <p:nvPr>
            <p:ph type="body" sz="quarter" idx="13"/>
          </p:nvPr>
        </p:nvSpPr>
        <p:spPr>
          <a:xfrm>
            <a:off x="613458" y="2152891"/>
            <a:ext cx="10963155" cy="4502551"/>
          </a:xfrm>
        </p:spPr>
        <p:txBody>
          <a:bodyPr>
            <a:noAutofit/>
          </a:bodyPr>
          <a:lstStyle/>
          <a:p>
            <a:pPr marL="342900" lvl="0" indent="-342900" algn="l">
              <a:spcBef>
                <a:spcPts val="0"/>
              </a:spcBef>
              <a:buFont typeface="Arial" panose="020B0604020202020204" pitchFamily="34" charset="0"/>
              <a:buChar char="•"/>
            </a:pPr>
            <a:r>
              <a:rPr lang="en-US" sz="1900" dirty="0"/>
              <a:t>RULE: If you have a federally negotiated rate, you cannot use the 10% De Minimis rate. A copy of your current Federal Approved Indirect Cost Agreement must be provided at the time of award. </a:t>
            </a:r>
          </a:p>
          <a:p>
            <a:pPr marL="342900" lvl="0" indent="-342900" algn="l">
              <a:spcBef>
                <a:spcPts val="0"/>
              </a:spcBef>
              <a:buFont typeface="Arial" panose="020B0604020202020204" pitchFamily="34" charset="0"/>
              <a:buChar char="•"/>
            </a:pPr>
            <a:endParaRPr lang="en-US" sz="1900" dirty="0"/>
          </a:p>
          <a:p>
            <a:pPr marL="342900" lvl="0" indent="-342900" algn="l">
              <a:spcBef>
                <a:spcPts val="0"/>
              </a:spcBef>
              <a:buFont typeface="Arial" panose="020B0604020202020204" pitchFamily="34" charset="0"/>
              <a:buChar char="•"/>
            </a:pPr>
            <a:r>
              <a:rPr lang="en-US" sz="1900" dirty="0"/>
              <a:t>If you chose to use the 10% De Minimis rate you must apply it to all awards, even those not from CDVSA.  For 2026, the De Minimis rate will increase to 15%.</a:t>
            </a:r>
          </a:p>
          <a:p>
            <a:pPr marL="342900" lvl="0" indent="-342900" algn="l">
              <a:spcBef>
                <a:spcPts val="0"/>
              </a:spcBef>
              <a:buFont typeface="Arial" panose="020B0604020202020204" pitchFamily="34" charset="0"/>
              <a:buChar char="•"/>
            </a:pPr>
            <a:endParaRPr lang="en-US" sz="1900" dirty="0"/>
          </a:p>
          <a:p>
            <a:pPr marL="342900" lvl="0" indent="-342900" algn="l">
              <a:spcBef>
                <a:spcPts val="0"/>
              </a:spcBef>
              <a:buFont typeface="Arial" panose="020B0604020202020204" pitchFamily="34" charset="0"/>
              <a:buChar char="•"/>
            </a:pPr>
            <a:r>
              <a:rPr lang="en-US" sz="1900" dirty="0"/>
              <a:t>For 2025 up to 10% (maximum) is allowed to be applied to a subaward. It can be lower.</a:t>
            </a:r>
          </a:p>
          <a:p>
            <a:pPr marL="342900" lvl="0" indent="-342900" algn="l">
              <a:spcBef>
                <a:spcPts val="0"/>
              </a:spcBef>
              <a:buFont typeface="Arial" panose="020B0604020202020204" pitchFamily="34" charset="0"/>
              <a:buChar char="•"/>
            </a:pPr>
            <a:endParaRPr lang="en-US" sz="1900" dirty="0"/>
          </a:p>
          <a:p>
            <a:pPr marL="342900" lvl="0" indent="-342900" algn="l">
              <a:spcBef>
                <a:spcPts val="0"/>
              </a:spcBef>
              <a:buFont typeface="Arial" panose="020B0604020202020204" pitchFamily="34" charset="0"/>
              <a:buChar char="•"/>
            </a:pPr>
            <a:r>
              <a:rPr lang="en-US" sz="1900" dirty="0"/>
              <a:t>You must first determine your Modified Total Direct Cost (MTDC) before you can find how much indirect you can use. A tool to assist you with determining your agency’s indirect can be found on our website using the link at </a:t>
            </a:r>
            <a:r>
              <a:rPr lang="en-US" sz="1900" dirty="0">
                <a:hlinkClick r:id="rId3"/>
              </a:rPr>
              <a:t>CDVSA Indirect Calculator for Budgets</a:t>
            </a:r>
            <a:endParaRPr lang="en-US" sz="1900" dirty="0"/>
          </a:p>
        </p:txBody>
      </p:sp>
      <p:sp>
        <p:nvSpPr>
          <p:cNvPr id="6" name="Title 5">
            <a:extLst>
              <a:ext uri="{FF2B5EF4-FFF2-40B4-BE49-F238E27FC236}">
                <a16:creationId xmlns:a16="http://schemas.microsoft.com/office/drawing/2014/main" id="{790577DC-14FD-4D64-819F-790F2908D29B}"/>
              </a:ext>
            </a:extLst>
          </p:cNvPr>
          <p:cNvSpPr>
            <a:spLocks noGrp="1"/>
          </p:cNvSpPr>
          <p:nvPr>
            <p:ph type="title"/>
          </p:nvPr>
        </p:nvSpPr>
        <p:spPr>
          <a:xfrm>
            <a:off x="1154953" y="973668"/>
            <a:ext cx="10035786" cy="706964"/>
          </a:xfrm>
        </p:spPr>
        <p:txBody>
          <a:bodyPr/>
          <a:lstStyle/>
          <a:p>
            <a:pPr algn="ctr"/>
            <a:r>
              <a:rPr lang="en-US" b="1" dirty="0"/>
              <a:t>Indirect Costs vs 10% De Minimis Rule</a:t>
            </a:r>
          </a:p>
        </p:txBody>
      </p:sp>
      <p:sp>
        <p:nvSpPr>
          <p:cNvPr id="2" name="Slide Number Placeholder 1">
            <a:extLst>
              <a:ext uri="{FF2B5EF4-FFF2-40B4-BE49-F238E27FC236}">
                <a16:creationId xmlns:a16="http://schemas.microsoft.com/office/drawing/2014/main" id="{5A3AAE2C-9DFF-45F0-89A6-1E2DDB357569}"/>
              </a:ext>
            </a:extLst>
          </p:cNvPr>
          <p:cNvSpPr>
            <a:spLocks noGrp="1"/>
          </p:cNvSpPr>
          <p:nvPr>
            <p:ph type="sldNum" sz="quarter" idx="12"/>
          </p:nvPr>
        </p:nvSpPr>
        <p:spPr/>
        <p:txBody>
          <a:bodyPr/>
          <a:lstStyle/>
          <a:p>
            <a:r>
              <a:rPr lang="en-US" noProof="0" dirty="0"/>
              <a:t>7</a:t>
            </a:r>
          </a:p>
        </p:txBody>
      </p:sp>
    </p:spTree>
    <p:extLst>
      <p:ext uri="{BB962C8B-B14F-4D97-AF65-F5344CB8AC3E}">
        <p14:creationId xmlns:p14="http://schemas.microsoft.com/office/powerpoint/2010/main" val="380261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0B996D-9863-415D-8030-A6EC0C85C0EA}"/>
              </a:ext>
            </a:extLst>
          </p:cNvPr>
          <p:cNvSpPr>
            <a:spLocks noGrp="1"/>
          </p:cNvSpPr>
          <p:nvPr>
            <p:ph type="sldNum" sz="quarter" idx="12"/>
          </p:nvPr>
        </p:nvSpPr>
        <p:spPr/>
        <p:txBody>
          <a:bodyPr/>
          <a:lstStyle/>
          <a:p>
            <a:r>
              <a:rPr lang="en-US" dirty="0"/>
              <a:t>8</a:t>
            </a:r>
            <a:endParaRPr lang="en-US" noProof="0" dirty="0"/>
          </a:p>
        </p:txBody>
      </p:sp>
      <p:pic>
        <p:nvPicPr>
          <p:cNvPr id="5" name="Picture 4">
            <a:extLst>
              <a:ext uri="{FF2B5EF4-FFF2-40B4-BE49-F238E27FC236}">
                <a16:creationId xmlns:a16="http://schemas.microsoft.com/office/drawing/2014/main" id="{C311456D-C28A-988D-9EB1-A31D673DE604}"/>
              </a:ext>
            </a:extLst>
          </p:cNvPr>
          <p:cNvPicPr>
            <a:picLocks noChangeAspect="1"/>
          </p:cNvPicPr>
          <p:nvPr/>
        </p:nvPicPr>
        <p:blipFill>
          <a:blip r:embed="rId3"/>
          <a:stretch>
            <a:fillRect/>
          </a:stretch>
        </p:blipFill>
        <p:spPr>
          <a:xfrm>
            <a:off x="2461845" y="2791176"/>
            <a:ext cx="6903024" cy="3797297"/>
          </a:xfrm>
          <a:prstGeom prst="rect">
            <a:avLst/>
          </a:prstGeom>
        </p:spPr>
      </p:pic>
      <p:sp>
        <p:nvSpPr>
          <p:cNvPr id="3" name="TextBox 2">
            <a:extLst>
              <a:ext uri="{FF2B5EF4-FFF2-40B4-BE49-F238E27FC236}">
                <a16:creationId xmlns:a16="http://schemas.microsoft.com/office/drawing/2014/main" id="{F7F445F7-2672-C10B-3E57-3C11934E1657}"/>
              </a:ext>
            </a:extLst>
          </p:cNvPr>
          <p:cNvSpPr txBox="1"/>
          <p:nvPr/>
        </p:nvSpPr>
        <p:spPr>
          <a:xfrm>
            <a:off x="351694" y="155297"/>
            <a:ext cx="10000846" cy="707886"/>
          </a:xfrm>
          <a:prstGeom prst="rect">
            <a:avLst/>
          </a:prstGeom>
          <a:solidFill>
            <a:srgbClr val="002060"/>
          </a:solidFill>
        </p:spPr>
        <p:txBody>
          <a:bodyPr wrap="square" rtlCol="0">
            <a:spAutoFit/>
          </a:bodyPr>
          <a:lstStyle/>
          <a:p>
            <a:r>
              <a:rPr lang="en-US" sz="4000" b="1" dirty="0">
                <a:solidFill>
                  <a:schemeClr val="bg1"/>
                </a:solidFill>
              </a:rPr>
              <a:t>Financial Reporting and Documentation</a:t>
            </a:r>
          </a:p>
        </p:txBody>
      </p:sp>
      <p:sp>
        <p:nvSpPr>
          <p:cNvPr id="6" name="TextBox 5">
            <a:extLst>
              <a:ext uri="{FF2B5EF4-FFF2-40B4-BE49-F238E27FC236}">
                <a16:creationId xmlns:a16="http://schemas.microsoft.com/office/drawing/2014/main" id="{A2EFEB02-9EDA-5132-AC5C-32280170FB41}"/>
              </a:ext>
            </a:extLst>
          </p:cNvPr>
          <p:cNvSpPr txBox="1"/>
          <p:nvPr/>
        </p:nvSpPr>
        <p:spPr>
          <a:xfrm>
            <a:off x="657026" y="863183"/>
            <a:ext cx="9695514" cy="2215991"/>
          </a:xfrm>
          <a:prstGeom prst="rect">
            <a:avLst/>
          </a:prstGeom>
          <a:noFill/>
        </p:spPr>
        <p:txBody>
          <a:bodyPr wrap="square">
            <a:spAutoFit/>
          </a:bodyPr>
          <a:lstStyle/>
          <a:p>
            <a:pPr>
              <a:buFont typeface="Wingdings" panose="05000000000000000000" pitchFamily="2" charset="2"/>
              <a:buChar char="Ø"/>
            </a:pPr>
            <a:r>
              <a:rPr lang="en-US" sz="1800" dirty="0"/>
              <a:t>  </a:t>
            </a:r>
            <a:r>
              <a:rPr lang="en-US" sz="2400" dirty="0"/>
              <a:t> All subgrantees will submit Monthly Expense Reports 	reflecting actual expenditures for the month and request 	Payments (Get reports in early and get paid!)</a:t>
            </a:r>
          </a:p>
          <a:p>
            <a:pPr>
              <a:buFont typeface="Wingdings" panose="05000000000000000000" pitchFamily="2" charset="2"/>
              <a:buChar char="Ø"/>
            </a:pPr>
            <a:r>
              <a:rPr lang="en-US" sz="2400" dirty="0"/>
              <a:t>   CDVSA Grants Administrators will review all Expense Reports  	and Payment Requests in GV</a:t>
            </a:r>
          </a:p>
          <a:p>
            <a:r>
              <a:rPr lang="en-US" b="1" dirty="0">
                <a:solidFill>
                  <a:schemeClr val="bg1"/>
                </a:solidFill>
              </a:rPr>
              <a:t> 	(First in, First out).</a:t>
            </a:r>
          </a:p>
        </p:txBody>
      </p:sp>
    </p:spTree>
    <p:extLst>
      <p:ext uri="{BB962C8B-B14F-4D97-AF65-F5344CB8AC3E}">
        <p14:creationId xmlns:p14="http://schemas.microsoft.com/office/powerpoint/2010/main" val="4215149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3CA34-C6E2-49BA-ACFF-78ADEC0C28FA}">
  <ds:schemaRef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16c05727-aa75-4e4a-9b5f-8a80a1165891"/>
    <ds:schemaRef ds:uri="http://purl.org/dc/dcmitype/"/>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2693</Words>
  <Application>Microsoft Office PowerPoint</Application>
  <PresentationFormat>Widescreen</PresentationFormat>
  <Paragraphs>253</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Century Gothic</vt:lpstr>
      <vt:lpstr>Wingdings</vt:lpstr>
      <vt:lpstr>Wingdings 3</vt:lpstr>
      <vt:lpstr>Ion Boardroom</vt:lpstr>
      <vt:lpstr>CDVSA Fiscal Administrative Processes</vt:lpstr>
      <vt:lpstr> Presentation Objective</vt:lpstr>
      <vt:lpstr>Before we get started: Questions?</vt:lpstr>
      <vt:lpstr>Fiscal Administrative Processes Presentation Outline</vt:lpstr>
      <vt:lpstr>Budget Overview</vt:lpstr>
      <vt:lpstr>PowerPoint Presentation</vt:lpstr>
      <vt:lpstr>Budget Guidelines</vt:lpstr>
      <vt:lpstr>Indirect Costs vs 10% De Minimis Rule</vt:lpstr>
      <vt:lpstr>PowerPoint Presentation</vt:lpstr>
      <vt:lpstr> Drawdowns (Advances) State General Funds</vt:lpstr>
      <vt:lpstr>Advance One: By September 1st  25% of GF Award Amount  *Date subject to change dependent on execution of grant award; automatically occurs.  FY2026 50% of grant award will be paid no later than Sept. 15.  Quarterly Advance Two:  September 15th   25% of GF Award Amount  Quarterly Advance Three:  December 15th 25% of GF Award Amount  Quarterly Advance Four:  March 15th     25% of GF Award Amount  </vt:lpstr>
      <vt:lpstr>Monthly Reimbursements   Federal Funds</vt:lpstr>
      <vt:lpstr>Budget Change  Request Wizard (BAR)  </vt:lpstr>
      <vt:lpstr>PowerPoint Presentation</vt:lpstr>
      <vt:lpstr>De-obligation of Funds </vt:lpstr>
      <vt:lpstr>Grant Closeout</vt:lpstr>
      <vt:lpstr>FINANCIAL COMPLIANCE MONITORING</vt:lpstr>
      <vt:lpstr>Financial Monitoring &amp; Compliance Process</vt:lpstr>
      <vt:lpstr>Purpose of Financial Monitoring</vt:lpstr>
      <vt:lpstr>Operational Assessment Tool (OAT) </vt:lpstr>
      <vt:lpstr>Operational Assessment - Levels </vt:lpstr>
      <vt:lpstr>Operational Assessment – Financial Desk Review (FDR) Process  </vt:lpstr>
      <vt:lpstr>PowerPoint Presentation</vt:lpstr>
      <vt:lpstr>Future GV Enhancements</vt:lpstr>
      <vt:lpstr>Upcoming GV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2019-11-03T20:04:04Z</dcterms:created>
  <dcterms:modified xsi:type="dcterms:W3CDTF">2024-10-22T20:23:53Z</dcterms:modified>
</cp:coreProperties>
</file>