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1" r:id="rId3"/>
    <p:sldId id="260" r:id="rId4"/>
    <p:sldId id="257" r:id="rId5"/>
    <p:sldId id="258" r:id="rId6"/>
    <p:sldId id="259" r:id="rId7"/>
    <p:sldId id="262" r:id="rId8"/>
    <p:sldId id="263" r:id="rId9"/>
    <p:sldId id="264" r:id="rId10"/>
    <p:sldId id="265" r:id="rId11"/>
    <p:sldId id="266" r:id="rId12"/>
    <p:sldId id="268" r:id="rId13"/>
    <p:sldId id="269" r:id="rId14"/>
    <p:sldId id="270" r:id="rId15"/>
    <p:sldId id="271" r:id="rId16"/>
    <p:sldId id="273" r:id="rId17"/>
    <p:sldId id="267" r:id="rId18"/>
    <p:sldId id="272"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D264F7-EC75-479A-A2FF-C9EEFFF760B0}">
          <p14:sldIdLst>
            <p14:sldId id="256"/>
          </p14:sldIdLst>
        </p14:section>
        <p14:section name="Federal Grants" id="{3D788F5A-F864-4C58-BBA8-18C98BB50A6B}">
          <p14:sldIdLst>
            <p14:sldId id="261"/>
            <p14:sldId id="260"/>
            <p14:sldId id="257"/>
            <p14:sldId id="258"/>
            <p14:sldId id="259"/>
          </p14:sldIdLst>
        </p14:section>
        <p14:section name="State Fiscal Year 2024" id="{B6513947-5DDA-43E7-BD89-4AA5D032A782}">
          <p14:sldIdLst>
            <p14:sldId id="262"/>
            <p14:sldId id="263"/>
            <p14:sldId id="264"/>
            <p14:sldId id="265"/>
            <p14:sldId id="266"/>
            <p14:sldId id="268"/>
            <p14:sldId id="269"/>
            <p14:sldId id="270"/>
            <p14:sldId id="271"/>
            <p14:sldId id="273"/>
            <p14:sldId id="267"/>
            <p14:sldId id="272"/>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Race / Ethnicity </a:t>
            </a:r>
          </a:p>
          <a:p>
            <a:pPr>
              <a:defRPr/>
            </a:pP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844553036761305"/>
          <c:y val="0.23735314846728972"/>
          <c:w val="0.86909770774027406"/>
          <c:h val="0.35368075532329107"/>
        </c:manualLayout>
      </c:layout>
      <c:barChart>
        <c:barDir val="col"/>
        <c:grouping val="clustered"/>
        <c:varyColors val="0"/>
        <c:ser>
          <c:idx val="0"/>
          <c:order val="0"/>
          <c:tx>
            <c:strRef>
              <c:f>Sheet1!$B$1</c:f>
              <c:strCache>
                <c:ptCount val="1"/>
                <c:pt idx="0">
                  <c:v>%</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AN / AI</c:v>
                </c:pt>
                <c:pt idx="1">
                  <c:v>White</c:v>
                </c:pt>
                <c:pt idx="2">
                  <c:v>Multiple</c:v>
                </c:pt>
                <c:pt idx="3">
                  <c:v>Black</c:v>
                </c:pt>
                <c:pt idx="4">
                  <c:v>Hispanic</c:v>
                </c:pt>
                <c:pt idx="5">
                  <c:v>Asian</c:v>
                </c:pt>
                <c:pt idx="6">
                  <c:v>Pacific Islander</c:v>
                </c:pt>
                <c:pt idx="7">
                  <c:v>Other</c:v>
                </c:pt>
                <c:pt idx="8">
                  <c:v>unknown</c:v>
                </c:pt>
              </c:strCache>
            </c:strRef>
          </c:cat>
          <c:val>
            <c:numRef>
              <c:f>Sheet1!$B$2:$B$10</c:f>
              <c:numCache>
                <c:formatCode>0%</c:formatCode>
                <c:ptCount val="9"/>
                <c:pt idx="0">
                  <c:v>0.36057896977437209</c:v>
                </c:pt>
                <c:pt idx="1">
                  <c:v>0.22945934440187313</c:v>
                </c:pt>
                <c:pt idx="2">
                  <c:v>6.2863629913438343E-2</c:v>
                </c:pt>
                <c:pt idx="3">
                  <c:v>2.4407549311763872E-2</c:v>
                </c:pt>
                <c:pt idx="4">
                  <c:v>2.0859940400170286E-2</c:v>
                </c:pt>
                <c:pt idx="5">
                  <c:v>1.646090534979424E-2</c:v>
                </c:pt>
                <c:pt idx="6">
                  <c:v>1.2061870299418192E-2</c:v>
                </c:pt>
                <c:pt idx="7">
                  <c:v>5.2504611891585071E-3</c:v>
                </c:pt>
                <c:pt idx="8">
                  <c:v>0.26805732936001136</c:v>
                </c:pt>
              </c:numCache>
            </c:numRef>
          </c:val>
          <c:extLst>
            <c:ext xmlns:c16="http://schemas.microsoft.com/office/drawing/2014/chart" uri="{C3380CC4-5D6E-409C-BE32-E72D297353CC}">
              <c16:uniqueId val="{00000000-F9E3-470E-86ED-4A76E7B856F8}"/>
            </c:ext>
          </c:extLst>
        </c:ser>
        <c:dLbls>
          <c:dLblPos val="outEnd"/>
          <c:showLegendKey val="0"/>
          <c:showVal val="1"/>
          <c:showCatName val="0"/>
          <c:showSerName val="0"/>
          <c:showPercent val="0"/>
          <c:showBubbleSize val="0"/>
        </c:dLbls>
        <c:gapWidth val="100"/>
        <c:overlap val="-24"/>
        <c:axId val="1443945616"/>
        <c:axId val="1443960016"/>
      </c:barChart>
      <c:catAx>
        <c:axId val="1443945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443960016"/>
        <c:crosses val="autoZero"/>
        <c:auto val="1"/>
        <c:lblAlgn val="ctr"/>
        <c:lblOffset val="100"/>
        <c:noMultiLvlLbl val="0"/>
      </c:catAx>
      <c:valAx>
        <c:axId val="1443960016"/>
        <c:scaling>
          <c:orientation val="minMax"/>
        </c:scaling>
        <c:delete val="1"/>
        <c:axPos val="l"/>
        <c:numFmt formatCode="0%" sourceLinked="1"/>
        <c:majorTickMark val="none"/>
        <c:minorTickMark val="none"/>
        <c:tickLblPos val="nextTo"/>
        <c:crossAx val="144394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Race / Ethnicity </a:t>
            </a:r>
          </a:p>
          <a:p>
            <a:pPr>
              <a:defRPr/>
            </a:pP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345513883603244"/>
          <c:y val="0.30829202898669766"/>
          <c:w val="0.86909770774027406"/>
          <c:h val="0.35368075532329107"/>
        </c:manualLayout>
      </c:layout>
      <c:barChart>
        <c:barDir val="col"/>
        <c:grouping val="clustered"/>
        <c:varyColors val="0"/>
        <c:ser>
          <c:idx val="0"/>
          <c:order val="0"/>
          <c:tx>
            <c:strRef>
              <c:f>Sheet1!$B$1</c:f>
              <c:strCache>
                <c:ptCount val="1"/>
                <c:pt idx="0">
                  <c:v>%</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White</c:v>
                </c:pt>
                <c:pt idx="1">
                  <c:v>Alaskan Native / American Indian </c:v>
                </c:pt>
                <c:pt idx="2">
                  <c:v>Black</c:v>
                </c:pt>
                <c:pt idx="3">
                  <c:v>Multiple</c:v>
                </c:pt>
                <c:pt idx="4">
                  <c:v>Asian</c:v>
                </c:pt>
                <c:pt idx="5">
                  <c:v>Hispanic</c:v>
                </c:pt>
                <c:pt idx="6">
                  <c:v>Native Hawaiian / Pacific Islander</c:v>
                </c:pt>
                <c:pt idx="7">
                  <c:v>Other</c:v>
                </c:pt>
                <c:pt idx="8">
                  <c:v>Not Reported</c:v>
                </c:pt>
              </c:strCache>
            </c:strRef>
          </c:cat>
          <c:val>
            <c:numRef>
              <c:f>Sheet1!$B$2:$B$10</c:f>
              <c:numCache>
                <c:formatCode>0%</c:formatCode>
                <c:ptCount val="9"/>
                <c:pt idx="0">
                  <c:v>0.2640449438202247</c:v>
                </c:pt>
                <c:pt idx="1">
                  <c:v>0.16853932584269662</c:v>
                </c:pt>
                <c:pt idx="2">
                  <c:v>3.9325842696629212E-2</c:v>
                </c:pt>
                <c:pt idx="3">
                  <c:v>3.9325842696629212E-2</c:v>
                </c:pt>
                <c:pt idx="4">
                  <c:v>2.247191011235955E-2</c:v>
                </c:pt>
                <c:pt idx="5">
                  <c:v>2.247191011235955E-2</c:v>
                </c:pt>
                <c:pt idx="6">
                  <c:v>1.1235955056179775E-2</c:v>
                </c:pt>
                <c:pt idx="7">
                  <c:v>0.15168539325842698</c:v>
                </c:pt>
                <c:pt idx="8">
                  <c:v>0.2808988764044944</c:v>
                </c:pt>
              </c:numCache>
            </c:numRef>
          </c:val>
          <c:extLst>
            <c:ext xmlns:c16="http://schemas.microsoft.com/office/drawing/2014/chart" uri="{C3380CC4-5D6E-409C-BE32-E72D297353CC}">
              <c16:uniqueId val="{00000000-3B0E-4306-8541-A496C3679C44}"/>
            </c:ext>
          </c:extLst>
        </c:ser>
        <c:dLbls>
          <c:dLblPos val="outEnd"/>
          <c:showLegendKey val="0"/>
          <c:showVal val="1"/>
          <c:showCatName val="0"/>
          <c:showSerName val="0"/>
          <c:showPercent val="0"/>
          <c:showBubbleSize val="0"/>
        </c:dLbls>
        <c:gapWidth val="100"/>
        <c:overlap val="-24"/>
        <c:axId val="1443945616"/>
        <c:axId val="1443960016"/>
      </c:barChart>
      <c:catAx>
        <c:axId val="1443945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3960016"/>
        <c:crosses val="autoZero"/>
        <c:auto val="1"/>
        <c:lblAlgn val="ctr"/>
        <c:lblOffset val="100"/>
        <c:noMultiLvlLbl val="0"/>
      </c:catAx>
      <c:valAx>
        <c:axId val="1443960016"/>
        <c:scaling>
          <c:orientation val="minMax"/>
        </c:scaling>
        <c:delete val="1"/>
        <c:axPos val="l"/>
        <c:numFmt formatCode="0%" sourceLinked="1"/>
        <c:majorTickMark val="none"/>
        <c:minorTickMark val="none"/>
        <c:tickLblPos val="nextTo"/>
        <c:crossAx val="144394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21C-48F5-833B-2BFB010ED38F}"/>
              </c:ext>
            </c:extLst>
          </c:dPt>
          <c:dPt>
            <c:idx val="1"/>
            <c:bubble3D val="0"/>
            <c:spPr>
              <a:solidFill>
                <a:srgbClr val="FFC000"/>
              </a:solidFill>
              <a:ln>
                <a:noFill/>
              </a:ln>
              <a:effectLst/>
            </c:spPr>
            <c:extLst>
              <c:ext xmlns:c16="http://schemas.microsoft.com/office/drawing/2014/chart" uri="{C3380CC4-5D6E-409C-BE32-E72D297353CC}">
                <c16:uniqueId val="{00000003-421C-48F5-833B-2BFB010ED38F}"/>
              </c:ext>
            </c:extLst>
          </c:dPt>
          <c:dLbls>
            <c:dLbl>
              <c:idx val="0"/>
              <c:layout>
                <c:manualLayout>
                  <c:x val="-4.6459459914266685E-3"/>
                  <c:y val="-9.41253340337641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1C-48F5-833B-2BFB010ED3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0.5168539325842697</c:v>
                </c:pt>
                <c:pt idx="1">
                  <c:v>0.48314606741573035</c:v>
                </c:pt>
              </c:numCache>
            </c:numRef>
          </c:val>
          <c:extLst>
            <c:ext xmlns:c16="http://schemas.microsoft.com/office/drawing/2014/chart" uri="{C3380CC4-5D6E-409C-BE32-E72D297353CC}">
              <c16:uniqueId val="{00000008-421C-48F5-833B-2BFB010ED38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24182117550239213"/>
          <c:w val="0.1695891008301976"/>
          <c:h val="0.50592292928711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258840968585751"/>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8269103928222803"/>
          <c:y val="0.2114870726944274"/>
          <c:w val="0.35871520995437706"/>
          <c:h val="0.56914934850299248"/>
        </c:manualLayout>
      </c:layout>
      <c:pieChart>
        <c:varyColors val="1"/>
        <c:ser>
          <c:idx val="0"/>
          <c:order val="0"/>
          <c:tx>
            <c:strRef>
              <c:f>Sheet1!$B$1</c:f>
              <c:strCache>
                <c:ptCount val="1"/>
                <c:pt idx="0">
                  <c:v>Age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301-4B4F-AF96-3A7BBFB5EDE0}"/>
              </c:ext>
            </c:extLst>
          </c:dPt>
          <c:dPt>
            <c:idx val="1"/>
            <c:bubble3D val="0"/>
            <c:spPr>
              <a:solidFill>
                <a:srgbClr val="FFFF00"/>
              </a:solidFill>
              <a:ln>
                <a:noFill/>
              </a:ln>
              <a:effectLst/>
            </c:spPr>
            <c:extLst>
              <c:ext xmlns:c16="http://schemas.microsoft.com/office/drawing/2014/chart" uri="{C3380CC4-5D6E-409C-BE32-E72D297353CC}">
                <c16:uniqueId val="{00000003-3301-4B4F-AF96-3A7BBFB5EDE0}"/>
              </c:ext>
            </c:extLst>
          </c:dPt>
          <c:dPt>
            <c:idx val="2"/>
            <c:bubble3D val="0"/>
            <c:spPr>
              <a:solidFill>
                <a:schemeClr val="accent3">
                  <a:lumMod val="40000"/>
                  <a:lumOff val="60000"/>
                </a:schemeClr>
              </a:solidFill>
              <a:ln>
                <a:noFill/>
              </a:ln>
              <a:effectLst/>
            </c:spPr>
            <c:extLst>
              <c:ext xmlns:c16="http://schemas.microsoft.com/office/drawing/2014/chart" uri="{C3380CC4-5D6E-409C-BE32-E72D297353CC}">
                <c16:uniqueId val="{00000005-3301-4B4F-AF96-3A7BBFB5EDE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301-4B4F-AF96-3A7BBFB5EDE0}"/>
              </c:ext>
            </c:extLst>
          </c:dPt>
          <c:dLbls>
            <c:dLbl>
              <c:idx val="0"/>
              <c:layout>
                <c:manualLayout>
                  <c:x val="9.374828650870479E-3"/>
                  <c:y val="1.968971489912974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01-4B4F-AF96-3A7BBFB5EDE0}"/>
                </c:ext>
              </c:extLst>
            </c:dLbl>
            <c:dLbl>
              <c:idx val="1"/>
              <c:layout>
                <c:manualLayout>
                  <c:x val="0.14899932108359426"/>
                  <c:y val="-0.248090407729034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01-4B4F-AF96-3A7BBFB5ED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0-12</c:v>
                </c:pt>
                <c:pt idx="1">
                  <c:v>13-17</c:v>
                </c:pt>
                <c:pt idx="2">
                  <c:v>18-24</c:v>
                </c:pt>
                <c:pt idx="3">
                  <c:v>25-59</c:v>
                </c:pt>
              </c:strCache>
            </c:strRef>
          </c:cat>
          <c:val>
            <c:numRef>
              <c:f>Sheet1!$B$2:$B$5</c:f>
              <c:numCache>
                <c:formatCode>0%</c:formatCode>
                <c:ptCount val="4"/>
                <c:pt idx="0">
                  <c:v>0.16853932584269662</c:v>
                </c:pt>
                <c:pt idx="1">
                  <c:v>0.5898876404494382</c:v>
                </c:pt>
                <c:pt idx="2">
                  <c:v>0.2303370786516854</c:v>
                </c:pt>
                <c:pt idx="3">
                  <c:v>1.1235955056179775E-2</c:v>
                </c:pt>
              </c:numCache>
            </c:numRef>
          </c:val>
          <c:extLst>
            <c:ext xmlns:c16="http://schemas.microsoft.com/office/drawing/2014/chart" uri="{C3380CC4-5D6E-409C-BE32-E72D297353CC}">
              <c16:uniqueId val="{0000000C-3301-4B4F-AF96-3A7BBFB5EDE0}"/>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6.3303983138376513E-2"/>
          <c:y val="0.22315423651347552"/>
          <c:w val="0.16486946801265209"/>
          <c:h val="0.596052630762962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aseline="0" dirty="0">
                <a:solidFill>
                  <a:schemeClr val="tx1"/>
                </a:solidFill>
              </a:rPr>
              <a:t>Vela CMS Users: Victim Service Subgrantees  </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34799543947216E-2"/>
          <c:y val="0.1740716238605694"/>
          <c:w val="0.90984211847079477"/>
          <c:h val="0.7161347276058927"/>
        </c:manualLayout>
      </c:layout>
      <c:pie3DChart>
        <c:varyColors val="1"/>
        <c:ser>
          <c:idx val="0"/>
          <c:order val="0"/>
          <c:tx>
            <c:strRef>
              <c:f>Sheet1!$B$1</c:f>
              <c:strCache>
                <c:ptCount val="1"/>
                <c:pt idx="0">
                  <c:v>Sales</c:v>
                </c:pt>
              </c:strCache>
            </c:strRef>
          </c:tx>
          <c:spPr>
            <a:solidFill>
              <a:schemeClr val="accent6"/>
            </a:solidFill>
          </c:spPr>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526-4248-8ED0-E0F812EDA5F8}"/>
              </c:ext>
            </c:extLst>
          </c:dPt>
          <c:dPt>
            <c:idx val="1"/>
            <c:bubble3D val="0"/>
            <c:spPr>
              <a:solidFill>
                <a:schemeClr val="accent6">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9526-4248-8ED0-E0F812EDA5F8}"/>
              </c:ext>
            </c:extLst>
          </c:dPt>
          <c:dLbls>
            <c:dLbl>
              <c:idx val="0"/>
              <c:layout>
                <c:manualLayout>
                  <c:x val="9.7296400307833028E-2"/>
                  <c:y val="-0.3040514414953627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26-4248-8ED0-E0F812EDA5F8}"/>
                </c:ext>
              </c:extLst>
            </c:dLbl>
            <c:dLbl>
              <c:idx val="1"/>
              <c:layout>
                <c:manualLayout>
                  <c:x val="-2.2029373654603741E-2"/>
                  <c:y val="4.30515315391664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26-4248-8ED0-E0F812EDA5F8}"/>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Vela </c:v>
                </c:pt>
                <c:pt idx="1">
                  <c:v>Other </c:v>
                </c:pt>
              </c:strCache>
            </c:strRef>
          </c:cat>
          <c:val>
            <c:numRef>
              <c:f>Sheet1!$B$2:$B$3</c:f>
              <c:numCache>
                <c:formatCode>General</c:formatCode>
                <c:ptCount val="2"/>
                <c:pt idx="0">
                  <c:v>22</c:v>
                </c:pt>
                <c:pt idx="1">
                  <c:v>6</c:v>
                </c:pt>
              </c:numCache>
            </c:numRef>
          </c:val>
          <c:extLst>
            <c:ext xmlns:c16="http://schemas.microsoft.com/office/drawing/2014/chart" uri="{C3380CC4-5D6E-409C-BE32-E72D297353CC}">
              <c16:uniqueId val="{00000000-9526-4248-8ED0-E0F812EDA5F8}"/>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094E-48DA-A97D-A88114CC13A2}"/>
              </c:ext>
            </c:extLst>
          </c:dPt>
          <c:dPt>
            <c:idx val="1"/>
            <c:bubble3D val="0"/>
            <c:spPr>
              <a:solidFill>
                <a:srgbClr val="FFC000"/>
              </a:solidFill>
              <a:ln>
                <a:noFill/>
              </a:ln>
              <a:effectLst/>
            </c:spPr>
            <c:extLst>
              <c:ext xmlns:c16="http://schemas.microsoft.com/office/drawing/2014/chart" uri="{C3380CC4-5D6E-409C-BE32-E72D297353CC}">
                <c16:uniqueId val="{00000001-C05B-4900-B529-A6776C0BCB7B}"/>
              </c:ext>
            </c:extLst>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5-094E-48DA-A97D-A88114CC13A2}"/>
              </c:ext>
            </c:extLst>
          </c:dPt>
          <c:dPt>
            <c:idx val="3"/>
            <c:bubble3D val="0"/>
            <c:spPr>
              <a:solidFill>
                <a:srgbClr val="92D050"/>
              </a:solidFill>
              <a:ln>
                <a:noFill/>
              </a:ln>
              <a:effectLst/>
            </c:spPr>
            <c:extLst>
              <c:ext xmlns:c16="http://schemas.microsoft.com/office/drawing/2014/chart" uri="{C3380CC4-5D6E-409C-BE32-E72D297353CC}">
                <c16:uniqueId val="{00000002-C05B-4900-B529-A6776C0BCB7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Female</c:v>
                </c:pt>
                <c:pt idx="1">
                  <c:v>Male</c:v>
                </c:pt>
                <c:pt idx="2">
                  <c:v>Unknown</c:v>
                </c:pt>
                <c:pt idx="3">
                  <c:v>Other</c:v>
                </c:pt>
              </c:strCache>
            </c:strRef>
          </c:cat>
          <c:val>
            <c:numRef>
              <c:f>Sheet1!$B$2:$B$5</c:f>
              <c:numCache>
                <c:formatCode>0%</c:formatCode>
                <c:ptCount val="4"/>
                <c:pt idx="0">
                  <c:v>0.66120137129229395</c:v>
                </c:pt>
                <c:pt idx="1">
                  <c:v>0.12863317931137278</c:v>
                </c:pt>
                <c:pt idx="2">
                  <c:v>0.20122223878372336</c:v>
                </c:pt>
                <c:pt idx="3">
                  <c:v>8.9432106126099264E-3</c:v>
                </c:pt>
              </c:numCache>
            </c:numRef>
          </c:val>
          <c:extLst>
            <c:ext xmlns:c16="http://schemas.microsoft.com/office/drawing/2014/chart" uri="{C3380CC4-5D6E-409C-BE32-E72D297353CC}">
              <c16:uniqueId val="{00000000-C05B-4900-B529-A6776C0BCB7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4.604048071216265E-2"/>
          <c:w val="0.29735261559442866"/>
          <c:h val="0.50592292928711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Age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B6D-430C-A701-32C579CDF4CC}"/>
              </c:ext>
            </c:extLst>
          </c:dPt>
          <c:dPt>
            <c:idx val="1"/>
            <c:bubble3D val="0"/>
            <c:spPr>
              <a:solidFill>
                <a:srgbClr val="FFFF00"/>
              </a:solidFill>
              <a:ln>
                <a:noFill/>
              </a:ln>
              <a:effectLst/>
            </c:spPr>
            <c:extLst>
              <c:ext xmlns:c16="http://schemas.microsoft.com/office/drawing/2014/chart" uri="{C3380CC4-5D6E-409C-BE32-E72D297353CC}">
                <c16:uniqueId val="{00000001-4FFD-4268-BA1A-7026F7BA8D83}"/>
              </c:ext>
            </c:extLst>
          </c:dPt>
          <c:dPt>
            <c:idx val="2"/>
            <c:bubble3D val="0"/>
            <c:spPr>
              <a:solidFill>
                <a:schemeClr val="accent3">
                  <a:lumMod val="40000"/>
                  <a:lumOff val="60000"/>
                </a:schemeClr>
              </a:solidFill>
              <a:ln>
                <a:noFill/>
              </a:ln>
              <a:effectLst/>
            </c:spPr>
            <c:extLst>
              <c:ext xmlns:c16="http://schemas.microsoft.com/office/drawing/2014/chart" uri="{C3380CC4-5D6E-409C-BE32-E72D297353CC}">
                <c16:uniqueId val="{00000003-4FFD-4268-BA1A-7026F7BA8D8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BB6D-430C-A701-32C579CDF4CC}"/>
              </c:ext>
            </c:extLst>
          </c:dPt>
          <c:dPt>
            <c:idx val="4"/>
            <c:bubble3D val="0"/>
            <c:spPr>
              <a:solidFill>
                <a:srgbClr val="FFC000"/>
              </a:solidFill>
              <a:ln>
                <a:noFill/>
              </a:ln>
              <a:effectLst/>
            </c:spPr>
            <c:extLst>
              <c:ext xmlns:c16="http://schemas.microsoft.com/office/drawing/2014/chart" uri="{C3380CC4-5D6E-409C-BE32-E72D297353CC}">
                <c16:uniqueId val="{00000002-4FFD-4268-BA1A-7026F7BA8D8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BB6D-430C-A701-32C579CDF4C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0-12</c:v>
                </c:pt>
                <c:pt idx="1">
                  <c:v>13-17</c:v>
                </c:pt>
                <c:pt idx="2">
                  <c:v>18-24</c:v>
                </c:pt>
                <c:pt idx="3">
                  <c:v>25-59</c:v>
                </c:pt>
                <c:pt idx="4">
                  <c:v>60+</c:v>
                </c:pt>
                <c:pt idx="5">
                  <c:v>Not reported</c:v>
                </c:pt>
              </c:strCache>
            </c:strRef>
          </c:cat>
          <c:val>
            <c:numRef>
              <c:f>Sheet1!$B$2:$B$7</c:f>
              <c:numCache>
                <c:formatCode>0%</c:formatCode>
                <c:ptCount val="6"/>
                <c:pt idx="0">
                  <c:v>0.12967032967032968</c:v>
                </c:pt>
                <c:pt idx="1">
                  <c:v>3.9120879120879123E-2</c:v>
                </c:pt>
                <c:pt idx="2">
                  <c:v>0.10007326007326008</c:v>
                </c:pt>
                <c:pt idx="3">
                  <c:v>0.49479853479853481</c:v>
                </c:pt>
                <c:pt idx="4">
                  <c:v>5.904761904761905E-2</c:v>
                </c:pt>
                <c:pt idx="5">
                  <c:v>0.1772893772893773</c:v>
                </c:pt>
              </c:numCache>
            </c:numRef>
          </c:val>
          <c:extLst>
            <c:ext xmlns:c16="http://schemas.microsoft.com/office/drawing/2014/chart" uri="{C3380CC4-5D6E-409C-BE32-E72D297353CC}">
              <c16:uniqueId val="{00000000-4FFD-4268-BA1A-7026F7BA8D8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7372169426396189E-3"/>
          <c:y val="1.050530080616003E-2"/>
          <c:w val="0.35101572762262845"/>
          <c:h val="0.225885868679522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Race / Ethnicity </a:t>
            </a:r>
          </a:p>
          <a:p>
            <a:pPr>
              <a:defRPr/>
            </a:pP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345513883603244"/>
          <c:y val="0.30829202898669766"/>
          <c:w val="0.86909770774027406"/>
          <c:h val="0.35368075532329107"/>
        </c:manualLayout>
      </c:layout>
      <c:barChart>
        <c:barDir val="col"/>
        <c:grouping val="clustered"/>
        <c:varyColors val="0"/>
        <c:ser>
          <c:idx val="0"/>
          <c:order val="0"/>
          <c:tx>
            <c:strRef>
              <c:f>Sheet1!$B$1</c:f>
              <c:strCache>
                <c:ptCount val="1"/>
                <c:pt idx="0">
                  <c:v>%</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White</c:v>
                </c:pt>
                <c:pt idx="1">
                  <c:v>AN / AI </c:v>
                </c:pt>
                <c:pt idx="2">
                  <c:v>Hispanic</c:v>
                </c:pt>
                <c:pt idx="3">
                  <c:v>Multiple</c:v>
                </c:pt>
                <c:pt idx="4">
                  <c:v>Black</c:v>
                </c:pt>
                <c:pt idx="5">
                  <c:v>Native Hawaiian / Pasific Islander</c:v>
                </c:pt>
                <c:pt idx="6">
                  <c:v>Asian</c:v>
                </c:pt>
                <c:pt idx="7">
                  <c:v>Other</c:v>
                </c:pt>
                <c:pt idx="8">
                  <c:v>Not Reported</c:v>
                </c:pt>
              </c:strCache>
            </c:strRef>
          </c:cat>
          <c:val>
            <c:numRef>
              <c:f>Sheet1!$B$2:$B$10</c:f>
              <c:numCache>
                <c:formatCode>0%</c:formatCode>
                <c:ptCount val="9"/>
                <c:pt idx="0">
                  <c:v>0.43592281048985648</c:v>
                </c:pt>
                <c:pt idx="1">
                  <c:v>0.35675408213755566</c:v>
                </c:pt>
                <c:pt idx="2">
                  <c:v>4.6016823354774861E-2</c:v>
                </c:pt>
                <c:pt idx="3">
                  <c:v>3.2657100445324098E-2</c:v>
                </c:pt>
                <c:pt idx="4">
                  <c:v>3.2162295893122216E-2</c:v>
                </c:pt>
                <c:pt idx="5">
                  <c:v>1.9792182088075209E-2</c:v>
                </c:pt>
                <c:pt idx="6">
                  <c:v>1.830776843146957E-2</c:v>
                </c:pt>
                <c:pt idx="7">
                  <c:v>1.3359722909450767E-2</c:v>
                </c:pt>
                <c:pt idx="8">
                  <c:v>4.5027214250371102E-2</c:v>
                </c:pt>
              </c:numCache>
            </c:numRef>
          </c:val>
          <c:extLst>
            <c:ext xmlns:c16="http://schemas.microsoft.com/office/drawing/2014/chart" uri="{C3380CC4-5D6E-409C-BE32-E72D297353CC}">
              <c16:uniqueId val="{00000000-3B0E-4306-8541-A496C3679C44}"/>
            </c:ext>
          </c:extLst>
        </c:ser>
        <c:dLbls>
          <c:dLblPos val="outEnd"/>
          <c:showLegendKey val="0"/>
          <c:showVal val="1"/>
          <c:showCatName val="0"/>
          <c:showSerName val="0"/>
          <c:showPercent val="0"/>
          <c:showBubbleSize val="0"/>
        </c:dLbls>
        <c:gapWidth val="100"/>
        <c:overlap val="-24"/>
        <c:axId val="1443945616"/>
        <c:axId val="1443960016"/>
      </c:barChart>
      <c:catAx>
        <c:axId val="1443945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3960016"/>
        <c:crosses val="autoZero"/>
        <c:auto val="1"/>
        <c:lblAlgn val="ctr"/>
        <c:lblOffset val="100"/>
        <c:noMultiLvlLbl val="0"/>
      </c:catAx>
      <c:valAx>
        <c:axId val="1443960016"/>
        <c:scaling>
          <c:orientation val="minMax"/>
        </c:scaling>
        <c:delete val="1"/>
        <c:axPos val="l"/>
        <c:numFmt formatCode="0%" sourceLinked="1"/>
        <c:majorTickMark val="none"/>
        <c:minorTickMark val="none"/>
        <c:tickLblPos val="nextTo"/>
        <c:crossAx val="144394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21C-48F5-833B-2BFB010ED38F}"/>
              </c:ext>
            </c:extLst>
          </c:dPt>
          <c:dPt>
            <c:idx val="1"/>
            <c:bubble3D val="0"/>
            <c:spPr>
              <a:solidFill>
                <a:srgbClr val="FFC000"/>
              </a:solidFill>
              <a:ln>
                <a:noFill/>
              </a:ln>
              <a:effectLst/>
            </c:spPr>
            <c:extLst>
              <c:ext xmlns:c16="http://schemas.microsoft.com/office/drawing/2014/chart" uri="{C3380CC4-5D6E-409C-BE32-E72D297353CC}">
                <c16:uniqueId val="{00000003-421C-48F5-833B-2BFB010ED38F}"/>
              </c:ext>
            </c:extLst>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5-421C-48F5-833B-2BFB010ED38F}"/>
              </c:ext>
            </c:extLst>
          </c:dPt>
          <c:dPt>
            <c:idx val="3"/>
            <c:bubble3D val="0"/>
            <c:spPr>
              <a:solidFill>
                <a:srgbClr val="92D050"/>
              </a:solidFill>
              <a:ln>
                <a:noFill/>
              </a:ln>
              <a:effectLst/>
            </c:spPr>
            <c:extLst>
              <c:ext xmlns:c16="http://schemas.microsoft.com/office/drawing/2014/chart" uri="{C3380CC4-5D6E-409C-BE32-E72D297353CC}">
                <c16:uniqueId val="{00000007-421C-48F5-833B-2BFB010ED38F}"/>
              </c:ext>
            </c:extLst>
          </c:dPt>
          <c:dLbls>
            <c:dLbl>
              <c:idx val="3"/>
              <c:layout>
                <c:manualLayout>
                  <c:x val="2.5552702952846208E-2"/>
                  <c:y val="-1.7256111895446291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1C-48F5-833B-2BFB010ED3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Female</c:v>
                </c:pt>
                <c:pt idx="1">
                  <c:v>Male</c:v>
                </c:pt>
                <c:pt idx="2">
                  <c:v>Unknown</c:v>
                </c:pt>
                <c:pt idx="3">
                  <c:v>Other</c:v>
                </c:pt>
              </c:strCache>
            </c:strRef>
          </c:cat>
          <c:val>
            <c:numRef>
              <c:f>Sheet1!$B$2:$B$5</c:f>
              <c:numCache>
                <c:formatCode>0%</c:formatCode>
                <c:ptCount val="4"/>
                <c:pt idx="0">
                  <c:v>0.66996536368134585</c:v>
                </c:pt>
                <c:pt idx="1">
                  <c:v>0.28847105393369621</c:v>
                </c:pt>
                <c:pt idx="2">
                  <c:v>2.6719445818901535E-2</c:v>
                </c:pt>
                <c:pt idx="3">
                  <c:v>1.4844136566056407E-2</c:v>
                </c:pt>
              </c:numCache>
            </c:numRef>
          </c:val>
          <c:extLst>
            <c:ext xmlns:c16="http://schemas.microsoft.com/office/drawing/2014/chart" uri="{C3380CC4-5D6E-409C-BE32-E72D297353CC}">
              <c16:uniqueId val="{00000008-421C-48F5-833B-2BFB010ED38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24182117550239213"/>
          <c:w val="0.29735261559442866"/>
          <c:h val="0.50592292928711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258840968585751"/>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8269103928222803"/>
          <c:y val="0.2114870726944274"/>
          <c:w val="0.35871520995437706"/>
          <c:h val="0.56914934850299248"/>
        </c:manualLayout>
      </c:layout>
      <c:pieChart>
        <c:varyColors val="1"/>
        <c:ser>
          <c:idx val="0"/>
          <c:order val="0"/>
          <c:tx>
            <c:strRef>
              <c:f>Sheet1!$B$1</c:f>
              <c:strCache>
                <c:ptCount val="1"/>
                <c:pt idx="0">
                  <c:v>Age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301-4B4F-AF96-3A7BBFB5EDE0}"/>
              </c:ext>
            </c:extLst>
          </c:dPt>
          <c:dPt>
            <c:idx val="1"/>
            <c:bubble3D val="0"/>
            <c:spPr>
              <a:solidFill>
                <a:srgbClr val="FFFF00"/>
              </a:solidFill>
              <a:ln>
                <a:noFill/>
              </a:ln>
              <a:effectLst/>
            </c:spPr>
            <c:extLst>
              <c:ext xmlns:c16="http://schemas.microsoft.com/office/drawing/2014/chart" uri="{C3380CC4-5D6E-409C-BE32-E72D297353CC}">
                <c16:uniqueId val="{00000003-3301-4B4F-AF96-3A7BBFB5EDE0}"/>
              </c:ext>
            </c:extLst>
          </c:dPt>
          <c:dPt>
            <c:idx val="2"/>
            <c:bubble3D val="0"/>
            <c:spPr>
              <a:solidFill>
                <a:schemeClr val="accent3">
                  <a:lumMod val="40000"/>
                  <a:lumOff val="60000"/>
                </a:schemeClr>
              </a:solidFill>
              <a:ln>
                <a:noFill/>
              </a:ln>
              <a:effectLst/>
            </c:spPr>
            <c:extLst>
              <c:ext xmlns:c16="http://schemas.microsoft.com/office/drawing/2014/chart" uri="{C3380CC4-5D6E-409C-BE32-E72D297353CC}">
                <c16:uniqueId val="{00000005-3301-4B4F-AF96-3A7BBFB5EDE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301-4B4F-AF96-3A7BBFB5EDE0}"/>
              </c:ext>
            </c:extLst>
          </c:dPt>
          <c:dPt>
            <c:idx val="4"/>
            <c:bubble3D val="0"/>
            <c:spPr>
              <a:solidFill>
                <a:srgbClr val="FFC000"/>
              </a:solidFill>
              <a:ln>
                <a:noFill/>
              </a:ln>
              <a:effectLst/>
            </c:spPr>
            <c:extLst>
              <c:ext xmlns:c16="http://schemas.microsoft.com/office/drawing/2014/chart" uri="{C3380CC4-5D6E-409C-BE32-E72D297353CC}">
                <c16:uniqueId val="{00000009-3301-4B4F-AF96-3A7BBFB5EDE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3301-4B4F-AF96-3A7BBFB5EDE0}"/>
              </c:ext>
            </c:extLst>
          </c:dPt>
          <c:dLbls>
            <c:dLbl>
              <c:idx val="5"/>
              <c:layout>
                <c:manualLayout>
                  <c:x val="1.7373647752711822E-2"/>
                  <c:y val="-1.80486968241164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01-4B4F-AF96-3A7BBFB5ED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0-12</c:v>
                </c:pt>
                <c:pt idx="1">
                  <c:v>13-17</c:v>
                </c:pt>
                <c:pt idx="2">
                  <c:v>18-24</c:v>
                </c:pt>
                <c:pt idx="3">
                  <c:v>25-59</c:v>
                </c:pt>
                <c:pt idx="4">
                  <c:v>60+</c:v>
                </c:pt>
                <c:pt idx="5">
                  <c:v>Not reported</c:v>
                </c:pt>
              </c:strCache>
            </c:strRef>
          </c:cat>
          <c:val>
            <c:numRef>
              <c:f>Sheet1!$B$2:$B$7</c:f>
              <c:numCache>
                <c:formatCode>0%</c:formatCode>
                <c:ptCount val="6"/>
                <c:pt idx="0">
                  <c:v>0.50173181593270655</c:v>
                </c:pt>
                <c:pt idx="1">
                  <c:v>0.30331519049975258</c:v>
                </c:pt>
                <c:pt idx="2">
                  <c:v>1.7318159327065808E-2</c:v>
                </c:pt>
                <c:pt idx="3">
                  <c:v>0.13805047006432458</c:v>
                </c:pt>
                <c:pt idx="4">
                  <c:v>1.0390895596239486E-2</c:v>
                </c:pt>
                <c:pt idx="5">
                  <c:v>2.9193468579910935E-2</c:v>
                </c:pt>
              </c:numCache>
            </c:numRef>
          </c:val>
          <c:extLst>
            <c:ext xmlns:c16="http://schemas.microsoft.com/office/drawing/2014/chart" uri="{C3380CC4-5D6E-409C-BE32-E72D297353CC}">
              <c16:uniqueId val="{0000000C-3301-4B4F-AF96-3A7BBFB5ED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8628888917117538E-2"/>
          <c:y val="0.22709217949330146"/>
          <c:w val="0.26662940484996417"/>
          <c:h val="0.359776051973405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Race / Ethnicity </a:t>
            </a:r>
          </a:p>
          <a:p>
            <a:pPr>
              <a:defRPr/>
            </a:pP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345513883603244"/>
          <c:y val="0.30829202898669766"/>
          <c:w val="0.86909770774027406"/>
          <c:h val="0.35368075532329107"/>
        </c:manualLayout>
      </c:layout>
      <c:barChart>
        <c:barDir val="col"/>
        <c:grouping val="clustered"/>
        <c:varyColors val="0"/>
        <c:ser>
          <c:idx val="0"/>
          <c:order val="0"/>
          <c:tx>
            <c:strRef>
              <c:f>Sheet1!$B$1</c:f>
              <c:strCache>
                <c:ptCount val="1"/>
                <c:pt idx="0">
                  <c:v>%</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White</c:v>
                </c:pt>
                <c:pt idx="1">
                  <c:v>Alaskan Native / American Indian </c:v>
                </c:pt>
                <c:pt idx="2">
                  <c:v>Hispanic</c:v>
                </c:pt>
                <c:pt idx="3">
                  <c:v>Black</c:v>
                </c:pt>
                <c:pt idx="4">
                  <c:v>Asian</c:v>
                </c:pt>
                <c:pt idx="5">
                  <c:v>Multiple</c:v>
                </c:pt>
                <c:pt idx="6">
                  <c:v>Not Reported</c:v>
                </c:pt>
                <c:pt idx="7">
                  <c:v>Native Hawaiian / Pasific Islander</c:v>
                </c:pt>
                <c:pt idx="8">
                  <c:v>Other</c:v>
                </c:pt>
              </c:strCache>
            </c:strRef>
          </c:cat>
          <c:val>
            <c:numRef>
              <c:f>Sheet1!$B$2:$B$10</c:f>
              <c:numCache>
                <c:formatCode>0%</c:formatCode>
                <c:ptCount val="9"/>
                <c:pt idx="0">
                  <c:v>0.34554973821989526</c:v>
                </c:pt>
                <c:pt idx="1">
                  <c:v>0.26178010471204188</c:v>
                </c:pt>
                <c:pt idx="2">
                  <c:v>0.15008726003490402</c:v>
                </c:pt>
                <c:pt idx="3">
                  <c:v>9.2495636998254804E-2</c:v>
                </c:pt>
                <c:pt idx="4">
                  <c:v>5.4101221640488653E-2</c:v>
                </c:pt>
                <c:pt idx="5">
                  <c:v>4.1884816753926704E-2</c:v>
                </c:pt>
                <c:pt idx="6">
                  <c:v>4.0139616055846421E-2</c:v>
                </c:pt>
                <c:pt idx="7">
                  <c:v>6.9808027923211171E-3</c:v>
                </c:pt>
                <c:pt idx="8">
                  <c:v>6.9808027923211171E-3</c:v>
                </c:pt>
              </c:numCache>
            </c:numRef>
          </c:val>
          <c:extLst>
            <c:ext xmlns:c16="http://schemas.microsoft.com/office/drawing/2014/chart" uri="{C3380CC4-5D6E-409C-BE32-E72D297353CC}">
              <c16:uniqueId val="{00000000-3B0E-4306-8541-A496C3679C44}"/>
            </c:ext>
          </c:extLst>
        </c:ser>
        <c:dLbls>
          <c:dLblPos val="outEnd"/>
          <c:showLegendKey val="0"/>
          <c:showVal val="1"/>
          <c:showCatName val="0"/>
          <c:showSerName val="0"/>
          <c:showPercent val="0"/>
          <c:showBubbleSize val="0"/>
        </c:dLbls>
        <c:gapWidth val="100"/>
        <c:overlap val="-24"/>
        <c:axId val="1443945616"/>
        <c:axId val="1443960016"/>
      </c:barChart>
      <c:catAx>
        <c:axId val="1443945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43960016"/>
        <c:crosses val="autoZero"/>
        <c:auto val="1"/>
        <c:lblAlgn val="ctr"/>
        <c:lblOffset val="100"/>
        <c:noMultiLvlLbl val="0"/>
      </c:catAx>
      <c:valAx>
        <c:axId val="1443960016"/>
        <c:scaling>
          <c:orientation val="minMax"/>
        </c:scaling>
        <c:delete val="1"/>
        <c:axPos val="l"/>
        <c:numFmt formatCode="0%" sourceLinked="1"/>
        <c:majorTickMark val="none"/>
        <c:minorTickMark val="none"/>
        <c:tickLblPos val="nextTo"/>
        <c:crossAx val="144394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Gender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21C-48F5-833B-2BFB010ED38F}"/>
              </c:ext>
            </c:extLst>
          </c:dPt>
          <c:dPt>
            <c:idx val="1"/>
            <c:bubble3D val="0"/>
            <c:spPr>
              <a:solidFill>
                <a:srgbClr val="FFC000"/>
              </a:solidFill>
              <a:ln>
                <a:noFill/>
              </a:ln>
              <a:effectLst/>
            </c:spPr>
            <c:extLst>
              <c:ext xmlns:c16="http://schemas.microsoft.com/office/drawing/2014/chart" uri="{C3380CC4-5D6E-409C-BE32-E72D297353CC}">
                <c16:uniqueId val="{00000003-421C-48F5-833B-2BFB010ED38F}"/>
              </c:ext>
            </c:extLst>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5-421C-48F5-833B-2BFB010ED38F}"/>
              </c:ext>
            </c:extLst>
          </c:dPt>
          <c:dPt>
            <c:idx val="3"/>
            <c:bubble3D val="0"/>
            <c:spPr>
              <a:solidFill>
                <a:srgbClr val="92D050"/>
              </a:solidFill>
              <a:ln>
                <a:noFill/>
              </a:ln>
              <a:effectLst/>
            </c:spPr>
            <c:extLst>
              <c:ext xmlns:c16="http://schemas.microsoft.com/office/drawing/2014/chart" uri="{C3380CC4-5D6E-409C-BE32-E72D297353CC}">
                <c16:uniqueId val="{00000007-421C-48F5-833B-2BFB010ED38F}"/>
              </c:ext>
            </c:extLst>
          </c:dPt>
          <c:dLbls>
            <c:dLbl>
              <c:idx val="0"/>
              <c:layout>
                <c:manualLayout>
                  <c:x val="9.291891982853176E-2"/>
                  <c:y val="-0.2371958417650857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1C-48F5-833B-2BFB010ED38F}"/>
                </c:ext>
              </c:extLst>
            </c:dLbl>
            <c:dLbl>
              <c:idx val="3"/>
              <c:layout>
                <c:manualLayout>
                  <c:x val="3.9490540927125874E-2"/>
                  <c:y val="-3.765013361350583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1C-48F5-833B-2BFB010ED3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Female</c:v>
                </c:pt>
                <c:pt idx="1">
                  <c:v>Male</c:v>
                </c:pt>
                <c:pt idx="2">
                  <c:v>Unknown</c:v>
                </c:pt>
                <c:pt idx="3">
                  <c:v>Other</c:v>
                </c:pt>
              </c:strCache>
            </c:strRef>
          </c:cat>
          <c:val>
            <c:numRef>
              <c:f>Sheet1!$B$2:$B$5</c:f>
              <c:numCache>
                <c:formatCode>0%</c:formatCode>
                <c:ptCount val="4"/>
                <c:pt idx="0">
                  <c:v>0.84293193717277481</c:v>
                </c:pt>
                <c:pt idx="1">
                  <c:v>0.14310645724258289</c:v>
                </c:pt>
                <c:pt idx="2">
                  <c:v>8.7260034904013961E-3</c:v>
                </c:pt>
                <c:pt idx="3">
                  <c:v>5.235602094240838E-3</c:v>
                </c:pt>
              </c:numCache>
            </c:numRef>
          </c:val>
          <c:extLst>
            <c:ext xmlns:c16="http://schemas.microsoft.com/office/drawing/2014/chart" uri="{C3380CC4-5D6E-409C-BE32-E72D297353CC}">
              <c16:uniqueId val="{00000008-421C-48F5-833B-2BFB010ED38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24182117550239213"/>
          <c:w val="0.29735261559442866"/>
          <c:h val="0.50592292928711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258840968585751"/>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8269103928222803"/>
          <c:y val="0.2114870726944274"/>
          <c:w val="0.35871520995437706"/>
          <c:h val="0.56914934850299248"/>
        </c:manualLayout>
      </c:layout>
      <c:pieChart>
        <c:varyColors val="1"/>
        <c:ser>
          <c:idx val="0"/>
          <c:order val="0"/>
          <c:tx>
            <c:strRef>
              <c:f>Sheet1!$B$1</c:f>
              <c:strCache>
                <c:ptCount val="1"/>
                <c:pt idx="0">
                  <c:v>Age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301-4B4F-AF96-3A7BBFB5EDE0}"/>
              </c:ext>
            </c:extLst>
          </c:dPt>
          <c:dPt>
            <c:idx val="1"/>
            <c:bubble3D val="0"/>
            <c:spPr>
              <a:solidFill>
                <a:srgbClr val="FFFF00"/>
              </a:solidFill>
              <a:ln>
                <a:noFill/>
              </a:ln>
              <a:effectLst/>
            </c:spPr>
            <c:extLst>
              <c:ext xmlns:c16="http://schemas.microsoft.com/office/drawing/2014/chart" uri="{C3380CC4-5D6E-409C-BE32-E72D297353CC}">
                <c16:uniqueId val="{00000003-3301-4B4F-AF96-3A7BBFB5EDE0}"/>
              </c:ext>
            </c:extLst>
          </c:dPt>
          <c:dPt>
            <c:idx val="2"/>
            <c:bubble3D val="0"/>
            <c:spPr>
              <a:solidFill>
                <a:schemeClr val="accent3">
                  <a:lumMod val="40000"/>
                  <a:lumOff val="60000"/>
                </a:schemeClr>
              </a:solidFill>
              <a:ln>
                <a:noFill/>
              </a:ln>
              <a:effectLst/>
            </c:spPr>
            <c:extLst>
              <c:ext xmlns:c16="http://schemas.microsoft.com/office/drawing/2014/chart" uri="{C3380CC4-5D6E-409C-BE32-E72D297353CC}">
                <c16:uniqueId val="{00000005-3301-4B4F-AF96-3A7BBFB5EDE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301-4B4F-AF96-3A7BBFB5EDE0}"/>
              </c:ext>
            </c:extLst>
          </c:dPt>
          <c:dPt>
            <c:idx val="4"/>
            <c:bubble3D val="0"/>
            <c:spPr>
              <a:solidFill>
                <a:srgbClr val="FFC000"/>
              </a:solidFill>
              <a:ln>
                <a:noFill/>
              </a:ln>
              <a:effectLst/>
            </c:spPr>
            <c:extLst>
              <c:ext xmlns:c16="http://schemas.microsoft.com/office/drawing/2014/chart" uri="{C3380CC4-5D6E-409C-BE32-E72D297353CC}">
                <c16:uniqueId val="{00000009-3301-4B4F-AF96-3A7BBFB5EDE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3301-4B4F-AF96-3A7BBFB5EDE0}"/>
              </c:ext>
            </c:extLst>
          </c:dPt>
          <c:dLbls>
            <c:dLbl>
              <c:idx val="0"/>
              <c:layout>
                <c:manualLayout>
                  <c:x val="3.7229245184382476E-2"/>
                  <c:y val="-3.54414868184335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01-4B4F-AF96-3A7BBFB5EDE0}"/>
                </c:ext>
              </c:extLst>
            </c:dLbl>
            <c:dLbl>
              <c:idx val="1"/>
              <c:layout>
                <c:manualLayout>
                  <c:x val="1.9855597431670657E-2"/>
                  <c:y val="1.181382893947784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01-4B4F-AF96-3A7BBFB5EDE0}"/>
                </c:ext>
              </c:extLst>
            </c:dLbl>
            <c:dLbl>
              <c:idx val="5"/>
              <c:layout>
                <c:manualLayout>
                  <c:x val="1.7373647752711822E-2"/>
                  <c:y val="-1.80486968241164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01-4B4F-AF96-3A7BBFB5ED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0-12</c:v>
                </c:pt>
                <c:pt idx="1">
                  <c:v>13-17</c:v>
                </c:pt>
                <c:pt idx="2">
                  <c:v>18-24</c:v>
                </c:pt>
                <c:pt idx="3">
                  <c:v>25-59</c:v>
                </c:pt>
                <c:pt idx="4">
                  <c:v>60+</c:v>
                </c:pt>
                <c:pt idx="5">
                  <c:v>Not reported</c:v>
                </c:pt>
              </c:strCache>
            </c:strRef>
          </c:cat>
          <c:val>
            <c:numRef>
              <c:f>Sheet1!$B$2:$B$7</c:f>
              <c:numCache>
                <c:formatCode>0%</c:formatCode>
                <c:ptCount val="6"/>
                <c:pt idx="0">
                  <c:v>1.9197207678883072E-2</c:v>
                </c:pt>
                <c:pt idx="1">
                  <c:v>4.3630017452006981E-2</c:v>
                </c:pt>
                <c:pt idx="2">
                  <c:v>0.13961605584642234</c:v>
                </c:pt>
                <c:pt idx="3">
                  <c:v>0.71029668411867364</c:v>
                </c:pt>
                <c:pt idx="4">
                  <c:v>5.9336823734729496E-2</c:v>
                </c:pt>
                <c:pt idx="5">
                  <c:v>2.7923211169284468E-2</c:v>
                </c:pt>
              </c:numCache>
            </c:numRef>
          </c:val>
          <c:extLst>
            <c:ext xmlns:c16="http://schemas.microsoft.com/office/drawing/2014/chart" uri="{C3380CC4-5D6E-409C-BE32-E72D297353CC}">
              <c16:uniqueId val="{0000000C-3301-4B4F-AF96-3A7BBFB5EDE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8628888917117538E-2"/>
          <c:y val="0.22709217949330146"/>
          <c:w val="0.26662940484996417"/>
          <c:h val="0.359776051973405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78D7E-3EBA-45A4-9E3C-E6D42926C4AE}"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A15B7577-1E05-46B7-AC46-B79F89656A6B}">
      <dgm:prSet/>
      <dgm:spPr/>
      <dgm:t>
        <a:bodyPr/>
        <a:lstStyle/>
        <a:p>
          <a:r>
            <a:rPr lang="en-US" dirty="0"/>
            <a:t>Reporting period: State fiscal year 7/1-6/30</a:t>
          </a:r>
        </a:p>
      </dgm:t>
    </dgm:pt>
    <dgm:pt modelId="{8F387C6C-6DBB-43DD-A22D-20EEF777CA58}" type="parTrans" cxnId="{30A88EFD-672D-4ACC-BD9C-DDC64301A6F0}">
      <dgm:prSet/>
      <dgm:spPr/>
      <dgm:t>
        <a:bodyPr/>
        <a:lstStyle/>
        <a:p>
          <a:endParaRPr lang="en-US"/>
        </a:p>
      </dgm:t>
    </dgm:pt>
    <dgm:pt modelId="{EAC7960C-5E9A-49FD-A95B-A7C3249F9B92}" type="sibTrans" cxnId="{30A88EFD-672D-4ACC-BD9C-DDC64301A6F0}">
      <dgm:prSet/>
      <dgm:spPr/>
      <dgm:t>
        <a:bodyPr/>
        <a:lstStyle/>
        <a:p>
          <a:endParaRPr lang="en-US"/>
        </a:p>
      </dgm:t>
    </dgm:pt>
    <dgm:pt modelId="{3E32C516-5DF6-449E-A64D-F923F9F6001F}">
      <dgm:prSet/>
      <dgm:spPr/>
      <dgm:t>
        <a:bodyPr/>
        <a:lstStyle/>
        <a:p>
          <a:r>
            <a:rPr lang="en-US" dirty="0"/>
            <a:t>Only VOCA funded services and clients </a:t>
          </a:r>
        </a:p>
      </dgm:t>
    </dgm:pt>
    <dgm:pt modelId="{33883AD6-8C8B-4927-AB9D-5E2E55376236}" type="parTrans" cxnId="{F718E597-0A3D-4153-9722-ECD6AAF074D7}">
      <dgm:prSet/>
      <dgm:spPr/>
      <dgm:t>
        <a:bodyPr/>
        <a:lstStyle/>
        <a:p>
          <a:endParaRPr lang="en-US"/>
        </a:p>
      </dgm:t>
    </dgm:pt>
    <dgm:pt modelId="{16EE6EEA-9E3B-4B84-B472-3C2AAA32ECB9}" type="sibTrans" cxnId="{F718E597-0A3D-4153-9722-ECD6AAF074D7}">
      <dgm:prSet/>
      <dgm:spPr/>
      <dgm:t>
        <a:bodyPr/>
        <a:lstStyle/>
        <a:p>
          <a:endParaRPr lang="en-US"/>
        </a:p>
      </dgm:t>
    </dgm:pt>
    <dgm:pt modelId="{D9EC618E-DFBC-49FF-8043-70C77D1DDD69}">
      <dgm:prSet/>
      <dgm:spPr/>
      <dgm:t>
        <a:bodyPr/>
        <a:lstStyle/>
        <a:p>
          <a:r>
            <a:rPr lang="en-US" dirty="0"/>
            <a:t>Enhanced Services follow these requirements if they don’t receive OVC-DISC </a:t>
          </a:r>
        </a:p>
      </dgm:t>
    </dgm:pt>
    <dgm:pt modelId="{854F23EE-10F9-4280-8D4A-575E735B51D1}" type="parTrans" cxnId="{9FBDAF8B-CC5A-4435-B50F-B7BD1CA2EE7A}">
      <dgm:prSet/>
      <dgm:spPr/>
      <dgm:t>
        <a:bodyPr/>
        <a:lstStyle/>
        <a:p>
          <a:endParaRPr lang="en-US"/>
        </a:p>
      </dgm:t>
    </dgm:pt>
    <dgm:pt modelId="{8F1FB7C8-F2AC-4D94-978E-80BD8E27842C}" type="sibTrans" cxnId="{9FBDAF8B-CC5A-4435-B50F-B7BD1CA2EE7A}">
      <dgm:prSet/>
      <dgm:spPr/>
      <dgm:t>
        <a:bodyPr/>
        <a:lstStyle/>
        <a:p>
          <a:endParaRPr lang="en-US"/>
        </a:p>
      </dgm:t>
    </dgm:pt>
    <dgm:pt modelId="{5E54D687-8198-4313-8ABA-408ABB3C6941}" type="pres">
      <dgm:prSet presAssocID="{6BE78D7E-3EBA-45A4-9E3C-E6D42926C4AE}" presName="hierChild1" presStyleCnt="0">
        <dgm:presLayoutVars>
          <dgm:chPref val="1"/>
          <dgm:dir/>
          <dgm:animOne val="branch"/>
          <dgm:animLvl val="lvl"/>
          <dgm:resizeHandles/>
        </dgm:presLayoutVars>
      </dgm:prSet>
      <dgm:spPr/>
    </dgm:pt>
    <dgm:pt modelId="{BA1BB99D-29F4-40C3-8C6B-374861433BEC}" type="pres">
      <dgm:prSet presAssocID="{A15B7577-1E05-46B7-AC46-B79F89656A6B}" presName="hierRoot1" presStyleCnt="0"/>
      <dgm:spPr/>
    </dgm:pt>
    <dgm:pt modelId="{3319202C-7D81-484B-82E3-BE3C18354806}" type="pres">
      <dgm:prSet presAssocID="{A15B7577-1E05-46B7-AC46-B79F89656A6B}" presName="composite" presStyleCnt="0"/>
      <dgm:spPr/>
    </dgm:pt>
    <dgm:pt modelId="{ED2BD702-E37E-4F54-B629-FEE4982FF87A}" type="pres">
      <dgm:prSet presAssocID="{A15B7577-1E05-46B7-AC46-B79F89656A6B}" presName="background" presStyleLbl="node0" presStyleIdx="0" presStyleCnt="3"/>
      <dgm:spPr/>
    </dgm:pt>
    <dgm:pt modelId="{471884C9-7710-42E5-AD09-360CA6921692}" type="pres">
      <dgm:prSet presAssocID="{A15B7577-1E05-46B7-AC46-B79F89656A6B}" presName="text" presStyleLbl="fgAcc0" presStyleIdx="0" presStyleCnt="3">
        <dgm:presLayoutVars>
          <dgm:chPref val="3"/>
        </dgm:presLayoutVars>
      </dgm:prSet>
      <dgm:spPr/>
    </dgm:pt>
    <dgm:pt modelId="{4D038664-EBF2-4D54-B253-9A0938EF07A3}" type="pres">
      <dgm:prSet presAssocID="{A15B7577-1E05-46B7-AC46-B79F89656A6B}" presName="hierChild2" presStyleCnt="0"/>
      <dgm:spPr/>
    </dgm:pt>
    <dgm:pt modelId="{0271AFD5-0C48-4FA2-94DE-90CBAF85E617}" type="pres">
      <dgm:prSet presAssocID="{3E32C516-5DF6-449E-A64D-F923F9F6001F}" presName="hierRoot1" presStyleCnt="0"/>
      <dgm:spPr/>
    </dgm:pt>
    <dgm:pt modelId="{76D6731D-D162-4345-B94B-857DE1BD203C}" type="pres">
      <dgm:prSet presAssocID="{3E32C516-5DF6-449E-A64D-F923F9F6001F}" presName="composite" presStyleCnt="0"/>
      <dgm:spPr/>
    </dgm:pt>
    <dgm:pt modelId="{761A2E5C-8935-4853-8112-EC3C39622B12}" type="pres">
      <dgm:prSet presAssocID="{3E32C516-5DF6-449E-A64D-F923F9F6001F}" presName="background" presStyleLbl="node0" presStyleIdx="1" presStyleCnt="3"/>
      <dgm:spPr/>
    </dgm:pt>
    <dgm:pt modelId="{A2408F22-513E-4889-BFEF-5DE348E16276}" type="pres">
      <dgm:prSet presAssocID="{3E32C516-5DF6-449E-A64D-F923F9F6001F}" presName="text" presStyleLbl="fgAcc0" presStyleIdx="1" presStyleCnt="3">
        <dgm:presLayoutVars>
          <dgm:chPref val="3"/>
        </dgm:presLayoutVars>
      </dgm:prSet>
      <dgm:spPr/>
    </dgm:pt>
    <dgm:pt modelId="{24C18A57-1F3F-4CF6-87DA-8FDB8BE0C4E6}" type="pres">
      <dgm:prSet presAssocID="{3E32C516-5DF6-449E-A64D-F923F9F6001F}" presName="hierChild2" presStyleCnt="0"/>
      <dgm:spPr/>
    </dgm:pt>
    <dgm:pt modelId="{16C01036-60CE-4DDE-AEB5-89C4520AF677}" type="pres">
      <dgm:prSet presAssocID="{D9EC618E-DFBC-49FF-8043-70C77D1DDD69}" presName="hierRoot1" presStyleCnt="0"/>
      <dgm:spPr/>
    </dgm:pt>
    <dgm:pt modelId="{B2FA0F52-FEAD-4D36-89BD-491EEEFBFA05}" type="pres">
      <dgm:prSet presAssocID="{D9EC618E-DFBC-49FF-8043-70C77D1DDD69}" presName="composite" presStyleCnt="0"/>
      <dgm:spPr/>
    </dgm:pt>
    <dgm:pt modelId="{A2CA367E-5D02-49A3-871C-27CF499A7C50}" type="pres">
      <dgm:prSet presAssocID="{D9EC618E-DFBC-49FF-8043-70C77D1DDD69}" presName="background" presStyleLbl="node0" presStyleIdx="2" presStyleCnt="3"/>
      <dgm:spPr/>
    </dgm:pt>
    <dgm:pt modelId="{613B367F-6CE1-4045-A479-AE622AB99ABA}" type="pres">
      <dgm:prSet presAssocID="{D9EC618E-DFBC-49FF-8043-70C77D1DDD69}" presName="text" presStyleLbl="fgAcc0" presStyleIdx="2" presStyleCnt="3">
        <dgm:presLayoutVars>
          <dgm:chPref val="3"/>
        </dgm:presLayoutVars>
      </dgm:prSet>
      <dgm:spPr/>
    </dgm:pt>
    <dgm:pt modelId="{B172516D-47AE-48F6-9035-685F0667423C}" type="pres">
      <dgm:prSet presAssocID="{D9EC618E-DFBC-49FF-8043-70C77D1DDD69}" presName="hierChild2" presStyleCnt="0"/>
      <dgm:spPr/>
    </dgm:pt>
  </dgm:ptLst>
  <dgm:cxnLst>
    <dgm:cxn modelId="{2A778A30-42F6-4600-B218-291B753CC1DC}" type="presOf" srcId="{D9EC618E-DFBC-49FF-8043-70C77D1DDD69}" destId="{613B367F-6CE1-4045-A479-AE622AB99ABA}" srcOrd="0" destOrd="0" presId="urn:microsoft.com/office/officeart/2005/8/layout/hierarchy1"/>
    <dgm:cxn modelId="{721BC06A-DE8D-47C0-9199-1C6DE254D1A5}" type="presOf" srcId="{3E32C516-5DF6-449E-A64D-F923F9F6001F}" destId="{A2408F22-513E-4889-BFEF-5DE348E16276}" srcOrd="0" destOrd="0" presId="urn:microsoft.com/office/officeart/2005/8/layout/hierarchy1"/>
    <dgm:cxn modelId="{9FBDAF8B-CC5A-4435-B50F-B7BD1CA2EE7A}" srcId="{6BE78D7E-3EBA-45A4-9E3C-E6D42926C4AE}" destId="{D9EC618E-DFBC-49FF-8043-70C77D1DDD69}" srcOrd="2" destOrd="0" parTransId="{854F23EE-10F9-4280-8D4A-575E735B51D1}" sibTransId="{8F1FB7C8-F2AC-4D94-978E-80BD8E27842C}"/>
    <dgm:cxn modelId="{F718E597-0A3D-4153-9722-ECD6AAF074D7}" srcId="{6BE78D7E-3EBA-45A4-9E3C-E6D42926C4AE}" destId="{3E32C516-5DF6-449E-A64D-F923F9F6001F}" srcOrd="1" destOrd="0" parTransId="{33883AD6-8C8B-4927-AB9D-5E2E55376236}" sibTransId="{16EE6EEA-9E3B-4B84-B472-3C2AAA32ECB9}"/>
    <dgm:cxn modelId="{353C67A4-B36F-45E8-A999-9FAF85BD60C0}" type="presOf" srcId="{A15B7577-1E05-46B7-AC46-B79F89656A6B}" destId="{471884C9-7710-42E5-AD09-360CA6921692}" srcOrd="0" destOrd="0" presId="urn:microsoft.com/office/officeart/2005/8/layout/hierarchy1"/>
    <dgm:cxn modelId="{066C7CB0-7782-46CC-93C1-43D2022D809E}" type="presOf" srcId="{6BE78D7E-3EBA-45A4-9E3C-E6D42926C4AE}" destId="{5E54D687-8198-4313-8ABA-408ABB3C6941}" srcOrd="0" destOrd="0" presId="urn:microsoft.com/office/officeart/2005/8/layout/hierarchy1"/>
    <dgm:cxn modelId="{30A88EFD-672D-4ACC-BD9C-DDC64301A6F0}" srcId="{6BE78D7E-3EBA-45A4-9E3C-E6D42926C4AE}" destId="{A15B7577-1E05-46B7-AC46-B79F89656A6B}" srcOrd="0" destOrd="0" parTransId="{8F387C6C-6DBB-43DD-A22D-20EEF777CA58}" sibTransId="{EAC7960C-5E9A-49FD-A95B-A7C3249F9B92}"/>
    <dgm:cxn modelId="{EDE27C25-1E15-4A59-B4CC-03974A88CACD}" type="presParOf" srcId="{5E54D687-8198-4313-8ABA-408ABB3C6941}" destId="{BA1BB99D-29F4-40C3-8C6B-374861433BEC}" srcOrd="0" destOrd="0" presId="urn:microsoft.com/office/officeart/2005/8/layout/hierarchy1"/>
    <dgm:cxn modelId="{BEDC83CC-396E-49AC-A145-57C860C5CF35}" type="presParOf" srcId="{BA1BB99D-29F4-40C3-8C6B-374861433BEC}" destId="{3319202C-7D81-484B-82E3-BE3C18354806}" srcOrd="0" destOrd="0" presId="urn:microsoft.com/office/officeart/2005/8/layout/hierarchy1"/>
    <dgm:cxn modelId="{A999FE99-3088-4067-951D-FE03F26C4270}" type="presParOf" srcId="{3319202C-7D81-484B-82E3-BE3C18354806}" destId="{ED2BD702-E37E-4F54-B629-FEE4982FF87A}" srcOrd="0" destOrd="0" presId="urn:microsoft.com/office/officeart/2005/8/layout/hierarchy1"/>
    <dgm:cxn modelId="{4381F134-14D6-4D14-BD32-1D208E01B672}" type="presParOf" srcId="{3319202C-7D81-484B-82E3-BE3C18354806}" destId="{471884C9-7710-42E5-AD09-360CA6921692}" srcOrd="1" destOrd="0" presId="urn:microsoft.com/office/officeart/2005/8/layout/hierarchy1"/>
    <dgm:cxn modelId="{1599CDDA-C598-4FF9-AD3C-0C8F94BEBC06}" type="presParOf" srcId="{BA1BB99D-29F4-40C3-8C6B-374861433BEC}" destId="{4D038664-EBF2-4D54-B253-9A0938EF07A3}" srcOrd="1" destOrd="0" presId="urn:microsoft.com/office/officeart/2005/8/layout/hierarchy1"/>
    <dgm:cxn modelId="{038F3ACA-1D1B-4B09-B9F8-532802FC1BEF}" type="presParOf" srcId="{5E54D687-8198-4313-8ABA-408ABB3C6941}" destId="{0271AFD5-0C48-4FA2-94DE-90CBAF85E617}" srcOrd="1" destOrd="0" presId="urn:microsoft.com/office/officeart/2005/8/layout/hierarchy1"/>
    <dgm:cxn modelId="{76749899-3152-4820-8E79-A62E0ABD202A}" type="presParOf" srcId="{0271AFD5-0C48-4FA2-94DE-90CBAF85E617}" destId="{76D6731D-D162-4345-B94B-857DE1BD203C}" srcOrd="0" destOrd="0" presId="urn:microsoft.com/office/officeart/2005/8/layout/hierarchy1"/>
    <dgm:cxn modelId="{2CF8C747-D0D0-4424-ABBB-34D09C29A9CE}" type="presParOf" srcId="{76D6731D-D162-4345-B94B-857DE1BD203C}" destId="{761A2E5C-8935-4853-8112-EC3C39622B12}" srcOrd="0" destOrd="0" presId="urn:microsoft.com/office/officeart/2005/8/layout/hierarchy1"/>
    <dgm:cxn modelId="{10034716-799D-459D-96B9-35781EA5EC13}" type="presParOf" srcId="{76D6731D-D162-4345-B94B-857DE1BD203C}" destId="{A2408F22-513E-4889-BFEF-5DE348E16276}" srcOrd="1" destOrd="0" presId="urn:microsoft.com/office/officeart/2005/8/layout/hierarchy1"/>
    <dgm:cxn modelId="{F46D3267-1665-469A-AEE0-9F5719CBE6BF}" type="presParOf" srcId="{0271AFD5-0C48-4FA2-94DE-90CBAF85E617}" destId="{24C18A57-1F3F-4CF6-87DA-8FDB8BE0C4E6}" srcOrd="1" destOrd="0" presId="urn:microsoft.com/office/officeart/2005/8/layout/hierarchy1"/>
    <dgm:cxn modelId="{DDB29A1E-A1E2-4E84-9C3E-D885FD7A12AA}" type="presParOf" srcId="{5E54D687-8198-4313-8ABA-408ABB3C6941}" destId="{16C01036-60CE-4DDE-AEB5-89C4520AF677}" srcOrd="2" destOrd="0" presId="urn:microsoft.com/office/officeart/2005/8/layout/hierarchy1"/>
    <dgm:cxn modelId="{0A2B970C-EEF8-45B9-AA89-50B24F07126D}" type="presParOf" srcId="{16C01036-60CE-4DDE-AEB5-89C4520AF677}" destId="{B2FA0F52-FEAD-4D36-89BD-491EEEFBFA05}" srcOrd="0" destOrd="0" presId="urn:microsoft.com/office/officeart/2005/8/layout/hierarchy1"/>
    <dgm:cxn modelId="{ED50EE52-2FD1-4D3A-BC11-5E921BF0FF8F}" type="presParOf" srcId="{B2FA0F52-FEAD-4D36-89BD-491EEEFBFA05}" destId="{A2CA367E-5D02-49A3-871C-27CF499A7C50}" srcOrd="0" destOrd="0" presId="urn:microsoft.com/office/officeart/2005/8/layout/hierarchy1"/>
    <dgm:cxn modelId="{E24A3EEC-B8E8-43DE-97E4-7624D7CEF958}" type="presParOf" srcId="{B2FA0F52-FEAD-4D36-89BD-491EEEFBFA05}" destId="{613B367F-6CE1-4045-A479-AE622AB99ABA}" srcOrd="1" destOrd="0" presId="urn:microsoft.com/office/officeart/2005/8/layout/hierarchy1"/>
    <dgm:cxn modelId="{CC42C2A1-81E3-45CE-8598-975FCC257614}" type="presParOf" srcId="{16C01036-60CE-4DDE-AEB5-89C4520AF677}" destId="{B172516D-47AE-48F6-9035-685F066742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C9DB9-2F47-4FB5-9C4B-16128061F4C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2611F26-E00B-4869-AFA3-1CAB421A91A2}">
      <dgm:prSet/>
      <dgm:spPr/>
      <dgm:t>
        <a:bodyPr/>
        <a:lstStyle/>
        <a:p>
          <a:r>
            <a:rPr lang="en-US" dirty="0"/>
            <a:t>Reporting period: 10/1-9/31</a:t>
          </a:r>
        </a:p>
      </dgm:t>
    </dgm:pt>
    <dgm:pt modelId="{57BECDBE-BB78-4D27-BA42-1284694EC5F0}" type="parTrans" cxnId="{A2336338-A56E-47AD-89F4-F7840A2539DF}">
      <dgm:prSet/>
      <dgm:spPr/>
      <dgm:t>
        <a:bodyPr/>
        <a:lstStyle/>
        <a:p>
          <a:endParaRPr lang="en-US"/>
        </a:p>
      </dgm:t>
    </dgm:pt>
    <dgm:pt modelId="{826457E6-FA88-427E-965A-3B5AC04F5BBA}" type="sibTrans" cxnId="{A2336338-A56E-47AD-89F4-F7840A2539DF}">
      <dgm:prSet/>
      <dgm:spPr/>
      <dgm:t>
        <a:bodyPr/>
        <a:lstStyle/>
        <a:p>
          <a:endParaRPr lang="en-US"/>
        </a:p>
      </dgm:t>
    </dgm:pt>
    <dgm:pt modelId="{0A1279E6-FFB5-460A-BB01-339E1C0AA3BB}">
      <dgm:prSet/>
      <dgm:spPr/>
      <dgm:t>
        <a:bodyPr/>
        <a:lstStyle/>
        <a:p>
          <a:r>
            <a:rPr lang="en-US" dirty="0"/>
            <a:t>All funding sources </a:t>
          </a:r>
        </a:p>
      </dgm:t>
    </dgm:pt>
    <dgm:pt modelId="{F487864E-DB32-4402-9134-04DAB2B03FEF}" type="parTrans" cxnId="{27CFA79F-F261-4D61-9B6D-65DF3E1089D6}">
      <dgm:prSet/>
      <dgm:spPr/>
      <dgm:t>
        <a:bodyPr/>
        <a:lstStyle/>
        <a:p>
          <a:endParaRPr lang="en-US"/>
        </a:p>
      </dgm:t>
    </dgm:pt>
    <dgm:pt modelId="{0796ECD3-EBA4-4B6C-A3E0-66BA6C69A652}" type="sibTrans" cxnId="{27CFA79F-F261-4D61-9B6D-65DF3E1089D6}">
      <dgm:prSet/>
      <dgm:spPr/>
      <dgm:t>
        <a:bodyPr/>
        <a:lstStyle/>
        <a:p>
          <a:endParaRPr lang="en-US"/>
        </a:p>
      </dgm:t>
    </dgm:pt>
    <dgm:pt modelId="{B6B352C4-0BC2-4A2B-A083-11FC0B4C6014}">
      <dgm:prSet/>
      <dgm:spPr/>
      <dgm:t>
        <a:bodyPr/>
        <a:lstStyle/>
        <a:p>
          <a:r>
            <a:rPr lang="en-US" dirty="0"/>
            <a:t>Only domestic violence related clients </a:t>
          </a:r>
        </a:p>
      </dgm:t>
    </dgm:pt>
    <dgm:pt modelId="{28589662-AE30-4C07-9D56-CE265F7DE8B3}" type="parTrans" cxnId="{99164AFD-FE14-44BC-9D24-3CC0CD245CDF}">
      <dgm:prSet/>
      <dgm:spPr/>
      <dgm:t>
        <a:bodyPr/>
        <a:lstStyle/>
        <a:p>
          <a:endParaRPr lang="en-US"/>
        </a:p>
      </dgm:t>
    </dgm:pt>
    <dgm:pt modelId="{85ADAD08-A1E4-4745-AB11-4FB0B11E6F6A}" type="sibTrans" cxnId="{99164AFD-FE14-44BC-9D24-3CC0CD245CDF}">
      <dgm:prSet/>
      <dgm:spPr/>
      <dgm:t>
        <a:bodyPr/>
        <a:lstStyle/>
        <a:p>
          <a:endParaRPr lang="en-US"/>
        </a:p>
      </dgm:t>
    </dgm:pt>
    <dgm:pt modelId="{4B672B08-FA18-4AFD-8DE1-51DB6442194F}" type="pres">
      <dgm:prSet presAssocID="{CFAC9DB9-2F47-4FB5-9C4B-16128061F4C5}" presName="hierChild1" presStyleCnt="0">
        <dgm:presLayoutVars>
          <dgm:chPref val="1"/>
          <dgm:dir/>
          <dgm:animOne val="branch"/>
          <dgm:animLvl val="lvl"/>
          <dgm:resizeHandles/>
        </dgm:presLayoutVars>
      </dgm:prSet>
      <dgm:spPr/>
    </dgm:pt>
    <dgm:pt modelId="{26D81C8B-E7FA-4BC1-A753-FFAA5EFECF02}" type="pres">
      <dgm:prSet presAssocID="{22611F26-E00B-4869-AFA3-1CAB421A91A2}" presName="hierRoot1" presStyleCnt="0"/>
      <dgm:spPr/>
    </dgm:pt>
    <dgm:pt modelId="{461D21F4-2FD2-4A84-AC18-78002B82B770}" type="pres">
      <dgm:prSet presAssocID="{22611F26-E00B-4869-AFA3-1CAB421A91A2}" presName="composite" presStyleCnt="0"/>
      <dgm:spPr/>
    </dgm:pt>
    <dgm:pt modelId="{02392C36-D6E5-47C6-BED2-F72333B214C7}" type="pres">
      <dgm:prSet presAssocID="{22611F26-E00B-4869-AFA3-1CAB421A91A2}" presName="background" presStyleLbl="node0" presStyleIdx="0" presStyleCnt="3"/>
      <dgm:spPr/>
    </dgm:pt>
    <dgm:pt modelId="{E3405B4E-E852-4EF4-80E3-E048F20C1E8E}" type="pres">
      <dgm:prSet presAssocID="{22611F26-E00B-4869-AFA3-1CAB421A91A2}" presName="text" presStyleLbl="fgAcc0" presStyleIdx="0" presStyleCnt="3">
        <dgm:presLayoutVars>
          <dgm:chPref val="3"/>
        </dgm:presLayoutVars>
      </dgm:prSet>
      <dgm:spPr/>
    </dgm:pt>
    <dgm:pt modelId="{776AB859-8FE5-4EE5-92B9-B18F7B8B4748}" type="pres">
      <dgm:prSet presAssocID="{22611F26-E00B-4869-AFA3-1CAB421A91A2}" presName="hierChild2" presStyleCnt="0"/>
      <dgm:spPr/>
    </dgm:pt>
    <dgm:pt modelId="{90A827CD-7CF3-4E12-A5A7-CAF06C5138BA}" type="pres">
      <dgm:prSet presAssocID="{0A1279E6-FFB5-460A-BB01-339E1C0AA3BB}" presName="hierRoot1" presStyleCnt="0"/>
      <dgm:spPr/>
    </dgm:pt>
    <dgm:pt modelId="{719A1904-79C1-40DE-B85C-FCB16C848B24}" type="pres">
      <dgm:prSet presAssocID="{0A1279E6-FFB5-460A-BB01-339E1C0AA3BB}" presName="composite" presStyleCnt="0"/>
      <dgm:spPr/>
    </dgm:pt>
    <dgm:pt modelId="{09C43E8E-409A-48AD-B69B-F993141696E5}" type="pres">
      <dgm:prSet presAssocID="{0A1279E6-FFB5-460A-BB01-339E1C0AA3BB}" presName="background" presStyleLbl="node0" presStyleIdx="1" presStyleCnt="3"/>
      <dgm:spPr/>
    </dgm:pt>
    <dgm:pt modelId="{CFB344D2-0D49-4549-864A-64673B225858}" type="pres">
      <dgm:prSet presAssocID="{0A1279E6-FFB5-460A-BB01-339E1C0AA3BB}" presName="text" presStyleLbl="fgAcc0" presStyleIdx="1" presStyleCnt="3">
        <dgm:presLayoutVars>
          <dgm:chPref val="3"/>
        </dgm:presLayoutVars>
      </dgm:prSet>
      <dgm:spPr/>
    </dgm:pt>
    <dgm:pt modelId="{817B67D9-E621-4034-BAF0-BF92BAF1C327}" type="pres">
      <dgm:prSet presAssocID="{0A1279E6-FFB5-460A-BB01-339E1C0AA3BB}" presName="hierChild2" presStyleCnt="0"/>
      <dgm:spPr/>
    </dgm:pt>
    <dgm:pt modelId="{BD8DBAC2-8294-42E2-B1DC-40C04155D550}" type="pres">
      <dgm:prSet presAssocID="{B6B352C4-0BC2-4A2B-A083-11FC0B4C6014}" presName="hierRoot1" presStyleCnt="0"/>
      <dgm:spPr/>
    </dgm:pt>
    <dgm:pt modelId="{4899E0F6-C9D5-46CB-9153-2E2638E8C63B}" type="pres">
      <dgm:prSet presAssocID="{B6B352C4-0BC2-4A2B-A083-11FC0B4C6014}" presName="composite" presStyleCnt="0"/>
      <dgm:spPr/>
    </dgm:pt>
    <dgm:pt modelId="{6C2FB484-8DD7-47D5-8DA0-B95E6B9DC622}" type="pres">
      <dgm:prSet presAssocID="{B6B352C4-0BC2-4A2B-A083-11FC0B4C6014}" presName="background" presStyleLbl="node0" presStyleIdx="2" presStyleCnt="3"/>
      <dgm:spPr/>
    </dgm:pt>
    <dgm:pt modelId="{BA91D89B-F7D0-4EE7-A196-F151D6078A4C}" type="pres">
      <dgm:prSet presAssocID="{B6B352C4-0BC2-4A2B-A083-11FC0B4C6014}" presName="text" presStyleLbl="fgAcc0" presStyleIdx="2" presStyleCnt="3">
        <dgm:presLayoutVars>
          <dgm:chPref val="3"/>
        </dgm:presLayoutVars>
      </dgm:prSet>
      <dgm:spPr/>
    </dgm:pt>
    <dgm:pt modelId="{D12306DA-2031-4954-9EF6-C503997103D5}" type="pres">
      <dgm:prSet presAssocID="{B6B352C4-0BC2-4A2B-A083-11FC0B4C6014}" presName="hierChild2" presStyleCnt="0"/>
      <dgm:spPr/>
    </dgm:pt>
  </dgm:ptLst>
  <dgm:cxnLst>
    <dgm:cxn modelId="{A2336338-A56E-47AD-89F4-F7840A2539DF}" srcId="{CFAC9DB9-2F47-4FB5-9C4B-16128061F4C5}" destId="{22611F26-E00B-4869-AFA3-1CAB421A91A2}" srcOrd="0" destOrd="0" parTransId="{57BECDBE-BB78-4D27-BA42-1284694EC5F0}" sibTransId="{826457E6-FA88-427E-965A-3B5AC04F5BBA}"/>
    <dgm:cxn modelId="{2C3DEA39-77A3-4FAC-A706-51F5F8496977}" type="presOf" srcId="{0A1279E6-FFB5-460A-BB01-339E1C0AA3BB}" destId="{CFB344D2-0D49-4549-864A-64673B225858}" srcOrd="0" destOrd="0" presId="urn:microsoft.com/office/officeart/2005/8/layout/hierarchy1"/>
    <dgm:cxn modelId="{0AEDCC77-001F-4268-A50A-F00DBBD5E756}" type="presOf" srcId="{B6B352C4-0BC2-4A2B-A083-11FC0B4C6014}" destId="{BA91D89B-F7D0-4EE7-A196-F151D6078A4C}" srcOrd="0" destOrd="0" presId="urn:microsoft.com/office/officeart/2005/8/layout/hierarchy1"/>
    <dgm:cxn modelId="{27CFA79F-F261-4D61-9B6D-65DF3E1089D6}" srcId="{CFAC9DB9-2F47-4FB5-9C4B-16128061F4C5}" destId="{0A1279E6-FFB5-460A-BB01-339E1C0AA3BB}" srcOrd="1" destOrd="0" parTransId="{F487864E-DB32-4402-9134-04DAB2B03FEF}" sibTransId="{0796ECD3-EBA4-4B6C-A3E0-66BA6C69A652}"/>
    <dgm:cxn modelId="{2AF197A0-CA7F-4803-B02E-523485E6AA1E}" type="presOf" srcId="{22611F26-E00B-4869-AFA3-1CAB421A91A2}" destId="{E3405B4E-E852-4EF4-80E3-E048F20C1E8E}" srcOrd="0" destOrd="0" presId="urn:microsoft.com/office/officeart/2005/8/layout/hierarchy1"/>
    <dgm:cxn modelId="{9773AFD2-6BD2-4821-BBA1-16BE6DD82995}" type="presOf" srcId="{CFAC9DB9-2F47-4FB5-9C4B-16128061F4C5}" destId="{4B672B08-FA18-4AFD-8DE1-51DB6442194F}" srcOrd="0" destOrd="0" presId="urn:microsoft.com/office/officeart/2005/8/layout/hierarchy1"/>
    <dgm:cxn modelId="{99164AFD-FE14-44BC-9D24-3CC0CD245CDF}" srcId="{CFAC9DB9-2F47-4FB5-9C4B-16128061F4C5}" destId="{B6B352C4-0BC2-4A2B-A083-11FC0B4C6014}" srcOrd="2" destOrd="0" parTransId="{28589662-AE30-4C07-9D56-CE265F7DE8B3}" sibTransId="{85ADAD08-A1E4-4745-AB11-4FB0B11E6F6A}"/>
    <dgm:cxn modelId="{23C076DE-826E-4C69-84C2-96BA22D7F1F2}" type="presParOf" srcId="{4B672B08-FA18-4AFD-8DE1-51DB6442194F}" destId="{26D81C8B-E7FA-4BC1-A753-FFAA5EFECF02}" srcOrd="0" destOrd="0" presId="urn:microsoft.com/office/officeart/2005/8/layout/hierarchy1"/>
    <dgm:cxn modelId="{F4196DF2-BF0C-4897-8DEB-63DCC4DCB57B}" type="presParOf" srcId="{26D81C8B-E7FA-4BC1-A753-FFAA5EFECF02}" destId="{461D21F4-2FD2-4A84-AC18-78002B82B770}" srcOrd="0" destOrd="0" presId="urn:microsoft.com/office/officeart/2005/8/layout/hierarchy1"/>
    <dgm:cxn modelId="{BF4C7BBF-B9A3-4D56-A5B7-242E26F09AE1}" type="presParOf" srcId="{461D21F4-2FD2-4A84-AC18-78002B82B770}" destId="{02392C36-D6E5-47C6-BED2-F72333B214C7}" srcOrd="0" destOrd="0" presId="urn:microsoft.com/office/officeart/2005/8/layout/hierarchy1"/>
    <dgm:cxn modelId="{EBCE7D04-1788-4F24-84A1-D6DD41F6D115}" type="presParOf" srcId="{461D21F4-2FD2-4A84-AC18-78002B82B770}" destId="{E3405B4E-E852-4EF4-80E3-E048F20C1E8E}" srcOrd="1" destOrd="0" presId="urn:microsoft.com/office/officeart/2005/8/layout/hierarchy1"/>
    <dgm:cxn modelId="{EEA6A2BC-6D50-4DF8-A7F1-93400A4BEE9D}" type="presParOf" srcId="{26D81C8B-E7FA-4BC1-A753-FFAA5EFECF02}" destId="{776AB859-8FE5-4EE5-92B9-B18F7B8B4748}" srcOrd="1" destOrd="0" presId="urn:microsoft.com/office/officeart/2005/8/layout/hierarchy1"/>
    <dgm:cxn modelId="{6CA6DC15-6F1E-46AD-9545-EF7F577571A8}" type="presParOf" srcId="{4B672B08-FA18-4AFD-8DE1-51DB6442194F}" destId="{90A827CD-7CF3-4E12-A5A7-CAF06C5138BA}" srcOrd="1" destOrd="0" presId="urn:microsoft.com/office/officeart/2005/8/layout/hierarchy1"/>
    <dgm:cxn modelId="{BC8EA50D-DD78-4065-A743-105A5847A87D}" type="presParOf" srcId="{90A827CD-7CF3-4E12-A5A7-CAF06C5138BA}" destId="{719A1904-79C1-40DE-B85C-FCB16C848B24}" srcOrd="0" destOrd="0" presId="urn:microsoft.com/office/officeart/2005/8/layout/hierarchy1"/>
    <dgm:cxn modelId="{270F54F4-90C2-40C2-A943-1723A44176FD}" type="presParOf" srcId="{719A1904-79C1-40DE-B85C-FCB16C848B24}" destId="{09C43E8E-409A-48AD-B69B-F993141696E5}" srcOrd="0" destOrd="0" presId="urn:microsoft.com/office/officeart/2005/8/layout/hierarchy1"/>
    <dgm:cxn modelId="{CF237EBC-FE9C-476E-927C-19E747656C43}" type="presParOf" srcId="{719A1904-79C1-40DE-B85C-FCB16C848B24}" destId="{CFB344D2-0D49-4549-864A-64673B225858}" srcOrd="1" destOrd="0" presId="urn:microsoft.com/office/officeart/2005/8/layout/hierarchy1"/>
    <dgm:cxn modelId="{6CD15F88-27BF-4EC1-A87E-C320C983A32E}" type="presParOf" srcId="{90A827CD-7CF3-4E12-A5A7-CAF06C5138BA}" destId="{817B67D9-E621-4034-BAF0-BF92BAF1C327}" srcOrd="1" destOrd="0" presId="urn:microsoft.com/office/officeart/2005/8/layout/hierarchy1"/>
    <dgm:cxn modelId="{16FEB85D-9A1B-4CB1-AAEB-9EC25B4B75DE}" type="presParOf" srcId="{4B672B08-FA18-4AFD-8DE1-51DB6442194F}" destId="{BD8DBAC2-8294-42E2-B1DC-40C04155D550}" srcOrd="2" destOrd="0" presId="urn:microsoft.com/office/officeart/2005/8/layout/hierarchy1"/>
    <dgm:cxn modelId="{3E580513-9B1A-4B0A-AFCE-43617E5B81D1}" type="presParOf" srcId="{BD8DBAC2-8294-42E2-B1DC-40C04155D550}" destId="{4899E0F6-C9D5-46CB-9153-2E2638E8C63B}" srcOrd="0" destOrd="0" presId="urn:microsoft.com/office/officeart/2005/8/layout/hierarchy1"/>
    <dgm:cxn modelId="{80F96DEC-F7F7-4553-8DEB-9A555B90AE71}" type="presParOf" srcId="{4899E0F6-C9D5-46CB-9153-2E2638E8C63B}" destId="{6C2FB484-8DD7-47D5-8DA0-B95E6B9DC622}" srcOrd="0" destOrd="0" presId="urn:microsoft.com/office/officeart/2005/8/layout/hierarchy1"/>
    <dgm:cxn modelId="{E3A86CC7-D002-466A-B2C4-1A6A8965DFFD}" type="presParOf" srcId="{4899E0F6-C9D5-46CB-9153-2E2638E8C63B}" destId="{BA91D89B-F7D0-4EE7-A196-F151D6078A4C}" srcOrd="1" destOrd="0" presId="urn:microsoft.com/office/officeart/2005/8/layout/hierarchy1"/>
    <dgm:cxn modelId="{ED5E95E4-5CEE-4950-AF00-06DF65EEE4D4}" type="presParOf" srcId="{BD8DBAC2-8294-42E2-B1DC-40C04155D550}" destId="{D12306DA-2031-4954-9EF6-C503997103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62A6A-2679-4134-AD72-77996F887B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CCE51B-AE43-4671-9F9B-B0838DAC1DD5}">
      <dgm:prSet/>
      <dgm:spPr/>
      <dgm:t>
        <a:bodyPr/>
        <a:lstStyle/>
        <a:p>
          <a:r>
            <a:rPr lang="en-US" dirty="0"/>
            <a:t>Reporting period: 10/1-9/31</a:t>
          </a:r>
        </a:p>
      </dgm:t>
    </dgm:pt>
    <dgm:pt modelId="{DA64FF7C-8292-4E92-847F-A3FBE35B89BC}" type="parTrans" cxnId="{3326F070-C7D7-4FB4-BF81-445194328C7B}">
      <dgm:prSet/>
      <dgm:spPr/>
      <dgm:t>
        <a:bodyPr/>
        <a:lstStyle/>
        <a:p>
          <a:endParaRPr lang="en-US"/>
        </a:p>
      </dgm:t>
    </dgm:pt>
    <dgm:pt modelId="{E67D2917-A733-4996-849A-9136321E6897}" type="sibTrans" cxnId="{3326F070-C7D7-4FB4-BF81-445194328C7B}">
      <dgm:prSet/>
      <dgm:spPr/>
      <dgm:t>
        <a:bodyPr/>
        <a:lstStyle/>
        <a:p>
          <a:endParaRPr lang="en-US"/>
        </a:p>
      </dgm:t>
    </dgm:pt>
    <dgm:pt modelId="{73266CDD-C134-4BA6-89E4-29FD100C0A6F}">
      <dgm:prSet/>
      <dgm:spPr/>
      <dgm:t>
        <a:bodyPr/>
        <a:lstStyle/>
        <a:p>
          <a:r>
            <a:rPr lang="en-US" dirty="0"/>
            <a:t>Only Fvpsa Arpa funding source</a:t>
          </a:r>
        </a:p>
      </dgm:t>
    </dgm:pt>
    <dgm:pt modelId="{062EE4AF-0418-47C2-9213-DB97658DDBA3}" type="parTrans" cxnId="{849C31C6-B890-44C9-B660-7C154FF82B9A}">
      <dgm:prSet/>
      <dgm:spPr/>
      <dgm:t>
        <a:bodyPr/>
        <a:lstStyle/>
        <a:p>
          <a:endParaRPr lang="en-US"/>
        </a:p>
      </dgm:t>
    </dgm:pt>
    <dgm:pt modelId="{2740F05D-DAFC-4839-906C-905249B3B8D1}" type="sibTrans" cxnId="{849C31C6-B890-44C9-B660-7C154FF82B9A}">
      <dgm:prSet/>
      <dgm:spPr/>
      <dgm:t>
        <a:bodyPr/>
        <a:lstStyle/>
        <a:p>
          <a:endParaRPr lang="en-US"/>
        </a:p>
      </dgm:t>
    </dgm:pt>
    <dgm:pt modelId="{7A14C61D-5DF9-4D97-998E-8C5D30A858A0}">
      <dgm:prSet/>
      <dgm:spPr/>
      <dgm:t>
        <a:bodyPr/>
        <a:lstStyle/>
        <a:p>
          <a:r>
            <a:rPr lang="en-US" dirty="0"/>
            <a:t>Both domestic violence and sexual assault related clients </a:t>
          </a:r>
        </a:p>
      </dgm:t>
    </dgm:pt>
    <dgm:pt modelId="{23FDE7B3-9088-4D5E-8D80-AE0F9764982E}" type="parTrans" cxnId="{7F05FE4D-26CB-4FA0-8AA7-38D9118A7565}">
      <dgm:prSet/>
      <dgm:spPr/>
      <dgm:t>
        <a:bodyPr/>
        <a:lstStyle/>
        <a:p>
          <a:endParaRPr lang="en-US"/>
        </a:p>
      </dgm:t>
    </dgm:pt>
    <dgm:pt modelId="{7A187EAB-0BE5-4D92-9CF9-0169F4798D66}" type="sibTrans" cxnId="{7F05FE4D-26CB-4FA0-8AA7-38D9118A7565}">
      <dgm:prSet/>
      <dgm:spPr/>
      <dgm:t>
        <a:bodyPr/>
        <a:lstStyle/>
        <a:p>
          <a:endParaRPr lang="en-US"/>
        </a:p>
      </dgm:t>
    </dgm:pt>
    <dgm:pt modelId="{5FF39233-6BD1-4AAA-ABDD-0F9619CD49FC}" type="pres">
      <dgm:prSet presAssocID="{92462A6A-2679-4134-AD72-77996F887B4B}" presName="linear" presStyleCnt="0">
        <dgm:presLayoutVars>
          <dgm:animLvl val="lvl"/>
          <dgm:resizeHandles val="exact"/>
        </dgm:presLayoutVars>
      </dgm:prSet>
      <dgm:spPr/>
    </dgm:pt>
    <dgm:pt modelId="{2238A472-8A16-476B-8257-B0741B1C5525}" type="pres">
      <dgm:prSet presAssocID="{E4CCE51B-AE43-4671-9F9B-B0838DAC1DD5}" presName="parentText" presStyleLbl="node1" presStyleIdx="0" presStyleCnt="3">
        <dgm:presLayoutVars>
          <dgm:chMax val="0"/>
          <dgm:bulletEnabled val="1"/>
        </dgm:presLayoutVars>
      </dgm:prSet>
      <dgm:spPr/>
    </dgm:pt>
    <dgm:pt modelId="{3744A484-F003-419F-BBFC-2D0564CBAEF0}" type="pres">
      <dgm:prSet presAssocID="{E67D2917-A733-4996-849A-9136321E6897}" presName="spacer" presStyleCnt="0"/>
      <dgm:spPr/>
    </dgm:pt>
    <dgm:pt modelId="{7AAFF154-7030-4D1D-B556-2305BDB59E28}" type="pres">
      <dgm:prSet presAssocID="{73266CDD-C134-4BA6-89E4-29FD100C0A6F}" presName="parentText" presStyleLbl="node1" presStyleIdx="1" presStyleCnt="3">
        <dgm:presLayoutVars>
          <dgm:chMax val="0"/>
          <dgm:bulletEnabled val="1"/>
        </dgm:presLayoutVars>
      </dgm:prSet>
      <dgm:spPr/>
    </dgm:pt>
    <dgm:pt modelId="{F098DBBB-2B47-4B01-88BA-E92B8E3E28B6}" type="pres">
      <dgm:prSet presAssocID="{2740F05D-DAFC-4839-906C-905249B3B8D1}" presName="spacer" presStyleCnt="0"/>
      <dgm:spPr/>
    </dgm:pt>
    <dgm:pt modelId="{10E22558-305F-44C3-A89A-9E4D61E09F56}" type="pres">
      <dgm:prSet presAssocID="{7A14C61D-5DF9-4D97-998E-8C5D30A858A0}" presName="parentText" presStyleLbl="node1" presStyleIdx="2" presStyleCnt="3">
        <dgm:presLayoutVars>
          <dgm:chMax val="0"/>
          <dgm:bulletEnabled val="1"/>
        </dgm:presLayoutVars>
      </dgm:prSet>
      <dgm:spPr/>
    </dgm:pt>
  </dgm:ptLst>
  <dgm:cxnLst>
    <dgm:cxn modelId="{23649C19-797C-4C97-B646-31966F3AD3B6}" type="presOf" srcId="{73266CDD-C134-4BA6-89E4-29FD100C0A6F}" destId="{7AAFF154-7030-4D1D-B556-2305BDB59E28}" srcOrd="0" destOrd="0" presId="urn:microsoft.com/office/officeart/2005/8/layout/vList2"/>
    <dgm:cxn modelId="{7F05FE4D-26CB-4FA0-8AA7-38D9118A7565}" srcId="{92462A6A-2679-4134-AD72-77996F887B4B}" destId="{7A14C61D-5DF9-4D97-998E-8C5D30A858A0}" srcOrd="2" destOrd="0" parTransId="{23FDE7B3-9088-4D5E-8D80-AE0F9764982E}" sibTransId="{7A187EAB-0BE5-4D92-9CF9-0169F4798D66}"/>
    <dgm:cxn modelId="{3326F070-C7D7-4FB4-BF81-445194328C7B}" srcId="{92462A6A-2679-4134-AD72-77996F887B4B}" destId="{E4CCE51B-AE43-4671-9F9B-B0838DAC1DD5}" srcOrd="0" destOrd="0" parTransId="{DA64FF7C-8292-4E92-847F-A3FBE35B89BC}" sibTransId="{E67D2917-A733-4996-849A-9136321E6897}"/>
    <dgm:cxn modelId="{C4498656-03DC-416F-9A61-E01397259041}" type="presOf" srcId="{E4CCE51B-AE43-4671-9F9B-B0838DAC1DD5}" destId="{2238A472-8A16-476B-8257-B0741B1C5525}" srcOrd="0" destOrd="0" presId="urn:microsoft.com/office/officeart/2005/8/layout/vList2"/>
    <dgm:cxn modelId="{06A95F82-6100-46EA-BEA2-5E30B94070F6}" type="presOf" srcId="{7A14C61D-5DF9-4D97-998E-8C5D30A858A0}" destId="{10E22558-305F-44C3-A89A-9E4D61E09F56}" srcOrd="0" destOrd="0" presId="urn:microsoft.com/office/officeart/2005/8/layout/vList2"/>
    <dgm:cxn modelId="{849C31C6-B890-44C9-B660-7C154FF82B9A}" srcId="{92462A6A-2679-4134-AD72-77996F887B4B}" destId="{73266CDD-C134-4BA6-89E4-29FD100C0A6F}" srcOrd="1" destOrd="0" parTransId="{062EE4AF-0418-47C2-9213-DB97658DDBA3}" sibTransId="{2740F05D-DAFC-4839-906C-905249B3B8D1}"/>
    <dgm:cxn modelId="{27F647EA-0B8D-4310-A925-C936C165A9B9}" type="presOf" srcId="{92462A6A-2679-4134-AD72-77996F887B4B}" destId="{5FF39233-6BD1-4AAA-ABDD-0F9619CD49FC}" srcOrd="0" destOrd="0" presId="urn:microsoft.com/office/officeart/2005/8/layout/vList2"/>
    <dgm:cxn modelId="{D8F07EDE-0DB6-4830-8847-EF9D11091C12}" type="presParOf" srcId="{5FF39233-6BD1-4AAA-ABDD-0F9619CD49FC}" destId="{2238A472-8A16-476B-8257-B0741B1C5525}" srcOrd="0" destOrd="0" presId="urn:microsoft.com/office/officeart/2005/8/layout/vList2"/>
    <dgm:cxn modelId="{DB7DA02A-3B60-4E9A-B9B1-26EEE7D31061}" type="presParOf" srcId="{5FF39233-6BD1-4AAA-ABDD-0F9619CD49FC}" destId="{3744A484-F003-419F-BBFC-2D0564CBAEF0}" srcOrd="1" destOrd="0" presId="urn:microsoft.com/office/officeart/2005/8/layout/vList2"/>
    <dgm:cxn modelId="{A28B9242-B203-4FF1-8963-AC8EEE97DF11}" type="presParOf" srcId="{5FF39233-6BD1-4AAA-ABDD-0F9619CD49FC}" destId="{7AAFF154-7030-4D1D-B556-2305BDB59E28}" srcOrd="2" destOrd="0" presId="urn:microsoft.com/office/officeart/2005/8/layout/vList2"/>
    <dgm:cxn modelId="{0EF5B022-1638-4F47-ABD5-F55F56953F07}" type="presParOf" srcId="{5FF39233-6BD1-4AAA-ABDD-0F9619CD49FC}" destId="{F098DBBB-2B47-4B01-88BA-E92B8E3E28B6}" srcOrd="3" destOrd="0" presId="urn:microsoft.com/office/officeart/2005/8/layout/vList2"/>
    <dgm:cxn modelId="{B9AF5125-AFC2-4369-A027-32352B07FA35}" type="presParOf" srcId="{5FF39233-6BD1-4AAA-ABDD-0F9619CD49FC}" destId="{10E22558-305F-44C3-A89A-9E4D61E09F5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DA787-7D20-4554-A7C4-B93DCB16CF75}"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6AA55621-216B-4DCD-B4FF-C135A756A3DF}">
      <dgm:prSet/>
      <dgm:spPr/>
      <dgm:t>
        <a:bodyPr/>
        <a:lstStyle/>
        <a:p>
          <a:r>
            <a:rPr lang="en-US" dirty="0"/>
            <a:t>Reporting period: State fiscal year 7/1-6/30</a:t>
          </a:r>
        </a:p>
      </dgm:t>
    </dgm:pt>
    <dgm:pt modelId="{26032508-CA7A-4755-A407-13E768C0429C}" type="parTrans" cxnId="{28FDE8EB-F8F7-4C8F-9A75-3ADE6BEB78A7}">
      <dgm:prSet/>
      <dgm:spPr/>
      <dgm:t>
        <a:bodyPr/>
        <a:lstStyle/>
        <a:p>
          <a:endParaRPr lang="en-US"/>
        </a:p>
      </dgm:t>
    </dgm:pt>
    <dgm:pt modelId="{70D96F6E-6CBE-4891-85EC-F88A189AC8CE}" type="sibTrans" cxnId="{28FDE8EB-F8F7-4C8F-9A75-3ADE6BEB78A7}">
      <dgm:prSet/>
      <dgm:spPr/>
      <dgm:t>
        <a:bodyPr/>
        <a:lstStyle/>
        <a:p>
          <a:endParaRPr lang="en-US"/>
        </a:p>
      </dgm:t>
    </dgm:pt>
    <dgm:pt modelId="{040D6413-7BA8-4DD5-994A-75597EB04D5A}">
      <dgm:prSet/>
      <dgm:spPr/>
      <dgm:t>
        <a:bodyPr/>
        <a:lstStyle/>
        <a:p>
          <a:r>
            <a:rPr lang="en-US" dirty="0"/>
            <a:t>Relief funds – broad reporting requirements </a:t>
          </a:r>
        </a:p>
      </dgm:t>
    </dgm:pt>
    <dgm:pt modelId="{BDBA0D06-9F70-437F-9D58-36031BCAD50A}" type="parTrans" cxnId="{AFB8E372-C04C-448A-9715-DF1CF8A4349F}">
      <dgm:prSet/>
      <dgm:spPr/>
      <dgm:t>
        <a:bodyPr/>
        <a:lstStyle/>
        <a:p>
          <a:endParaRPr lang="en-US"/>
        </a:p>
      </dgm:t>
    </dgm:pt>
    <dgm:pt modelId="{468559FF-E558-4B47-BFAC-B0EF2F909ADE}" type="sibTrans" cxnId="{AFB8E372-C04C-448A-9715-DF1CF8A4349F}">
      <dgm:prSet/>
      <dgm:spPr/>
      <dgm:t>
        <a:bodyPr/>
        <a:lstStyle/>
        <a:p>
          <a:endParaRPr lang="en-US"/>
        </a:p>
      </dgm:t>
    </dgm:pt>
    <dgm:pt modelId="{78A19377-E32D-451A-B5CF-048EE8C0F878}">
      <dgm:prSet/>
      <dgm:spPr/>
      <dgm:t>
        <a:bodyPr/>
        <a:lstStyle/>
        <a:p>
          <a:r>
            <a:rPr lang="en-US" dirty="0"/>
            <a:t>Earlier federal due date than other grants </a:t>
          </a:r>
        </a:p>
      </dgm:t>
    </dgm:pt>
    <dgm:pt modelId="{9B028DDF-910C-4ACE-8353-0C9A94120586}" type="parTrans" cxnId="{EA37886A-44C2-4E75-8467-286CD8FB6DFC}">
      <dgm:prSet/>
      <dgm:spPr/>
      <dgm:t>
        <a:bodyPr/>
        <a:lstStyle/>
        <a:p>
          <a:endParaRPr lang="en-US"/>
        </a:p>
      </dgm:t>
    </dgm:pt>
    <dgm:pt modelId="{B613A6FE-A443-459B-AB0F-19B68BA7D4C6}" type="sibTrans" cxnId="{EA37886A-44C2-4E75-8467-286CD8FB6DFC}">
      <dgm:prSet/>
      <dgm:spPr/>
      <dgm:t>
        <a:bodyPr/>
        <a:lstStyle/>
        <a:p>
          <a:endParaRPr lang="en-US"/>
        </a:p>
      </dgm:t>
    </dgm:pt>
    <dgm:pt modelId="{E494B01F-3F71-420C-8B00-583DCBE19AB6}">
      <dgm:prSet/>
      <dgm:spPr/>
      <dgm:t>
        <a:bodyPr/>
        <a:lstStyle/>
        <a:p>
          <a:r>
            <a:rPr lang="en-US" dirty="0"/>
            <a:t>Only OVC-Disc funded services and clients </a:t>
          </a:r>
        </a:p>
      </dgm:t>
    </dgm:pt>
    <dgm:pt modelId="{916CA92E-A7FA-4F9F-8E6D-7FC1BF523699}" type="parTrans" cxnId="{7A38A621-E343-4987-B6C8-966C1BA6D172}">
      <dgm:prSet/>
      <dgm:spPr/>
      <dgm:t>
        <a:bodyPr/>
        <a:lstStyle/>
        <a:p>
          <a:endParaRPr lang="en-US"/>
        </a:p>
      </dgm:t>
    </dgm:pt>
    <dgm:pt modelId="{1FC08478-0B33-4F95-AF21-6DDBE9D01AB7}" type="sibTrans" cxnId="{7A38A621-E343-4987-B6C8-966C1BA6D172}">
      <dgm:prSet/>
      <dgm:spPr/>
      <dgm:t>
        <a:bodyPr/>
        <a:lstStyle/>
        <a:p>
          <a:endParaRPr lang="en-US"/>
        </a:p>
      </dgm:t>
    </dgm:pt>
    <dgm:pt modelId="{D25BE783-B3A6-497D-8B18-425E8A0D8794}" type="pres">
      <dgm:prSet presAssocID="{F0DDA787-7D20-4554-A7C4-B93DCB16CF75}" presName="Name0" presStyleCnt="0">
        <dgm:presLayoutVars>
          <dgm:dir/>
          <dgm:animLvl val="lvl"/>
          <dgm:resizeHandles val="exact"/>
        </dgm:presLayoutVars>
      </dgm:prSet>
      <dgm:spPr/>
    </dgm:pt>
    <dgm:pt modelId="{C9DB2A94-79B5-49A7-9529-40AA87723073}" type="pres">
      <dgm:prSet presAssocID="{6AA55621-216B-4DCD-B4FF-C135A756A3DF}" presName="linNode" presStyleCnt="0"/>
      <dgm:spPr/>
    </dgm:pt>
    <dgm:pt modelId="{57E41184-7064-4EC1-9A1E-E46F2C5C72C7}" type="pres">
      <dgm:prSet presAssocID="{6AA55621-216B-4DCD-B4FF-C135A756A3DF}" presName="parentText" presStyleLbl="node1" presStyleIdx="0" presStyleCnt="3">
        <dgm:presLayoutVars>
          <dgm:chMax val="1"/>
          <dgm:bulletEnabled val="1"/>
        </dgm:presLayoutVars>
      </dgm:prSet>
      <dgm:spPr/>
    </dgm:pt>
    <dgm:pt modelId="{AB620EC7-8AFD-454F-804D-F7CD938FDEB6}" type="pres">
      <dgm:prSet presAssocID="{70D96F6E-6CBE-4891-85EC-F88A189AC8CE}" presName="sp" presStyleCnt="0"/>
      <dgm:spPr/>
    </dgm:pt>
    <dgm:pt modelId="{90C5C71B-F369-4E98-900B-C0078A3E14B9}" type="pres">
      <dgm:prSet presAssocID="{040D6413-7BA8-4DD5-994A-75597EB04D5A}" presName="linNode" presStyleCnt="0"/>
      <dgm:spPr/>
    </dgm:pt>
    <dgm:pt modelId="{EB8AB127-A346-4CA0-9B3B-23035AAAD48C}" type="pres">
      <dgm:prSet presAssocID="{040D6413-7BA8-4DD5-994A-75597EB04D5A}" presName="parentText" presStyleLbl="node1" presStyleIdx="1" presStyleCnt="3">
        <dgm:presLayoutVars>
          <dgm:chMax val="1"/>
          <dgm:bulletEnabled val="1"/>
        </dgm:presLayoutVars>
      </dgm:prSet>
      <dgm:spPr/>
    </dgm:pt>
    <dgm:pt modelId="{AFE1B320-4D35-406E-A7E1-7FA9F2E38D2F}" type="pres">
      <dgm:prSet presAssocID="{040D6413-7BA8-4DD5-994A-75597EB04D5A}" presName="descendantText" presStyleLbl="alignAccFollowNode1" presStyleIdx="0" presStyleCnt="1">
        <dgm:presLayoutVars>
          <dgm:bulletEnabled val="1"/>
        </dgm:presLayoutVars>
      </dgm:prSet>
      <dgm:spPr/>
    </dgm:pt>
    <dgm:pt modelId="{FAC9F100-5D66-4AC8-88A3-3B32300F37F2}" type="pres">
      <dgm:prSet presAssocID="{468559FF-E558-4B47-BFAC-B0EF2F909ADE}" presName="sp" presStyleCnt="0"/>
      <dgm:spPr/>
    </dgm:pt>
    <dgm:pt modelId="{51659A2B-DF34-4CA6-8641-11329FA01714}" type="pres">
      <dgm:prSet presAssocID="{E494B01F-3F71-420C-8B00-583DCBE19AB6}" presName="linNode" presStyleCnt="0"/>
      <dgm:spPr/>
    </dgm:pt>
    <dgm:pt modelId="{38CDA05F-E5D6-4427-B48F-76691EDB23BD}" type="pres">
      <dgm:prSet presAssocID="{E494B01F-3F71-420C-8B00-583DCBE19AB6}" presName="parentText" presStyleLbl="node1" presStyleIdx="2" presStyleCnt="3">
        <dgm:presLayoutVars>
          <dgm:chMax val="1"/>
          <dgm:bulletEnabled val="1"/>
        </dgm:presLayoutVars>
      </dgm:prSet>
      <dgm:spPr/>
    </dgm:pt>
  </dgm:ptLst>
  <dgm:cxnLst>
    <dgm:cxn modelId="{B0822C12-8E0E-48B2-8F9B-92EDE9C5734F}" type="presOf" srcId="{E494B01F-3F71-420C-8B00-583DCBE19AB6}" destId="{38CDA05F-E5D6-4427-B48F-76691EDB23BD}" srcOrd="0" destOrd="0" presId="urn:microsoft.com/office/officeart/2005/8/layout/vList5"/>
    <dgm:cxn modelId="{9B97A219-C9B6-4C2E-B68A-608C6204E0D1}" type="presOf" srcId="{78A19377-E32D-451A-B5CF-048EE8C0F878}" destId="{AFE1B320-4D35-406E-A7E1-7FA9F2E38D2F}" srcOrd="0" destOrd="0" presId="urn:microsoft.com/office/officeart/2005/8/layout/vList5"/>
    <dgm:cxn modelId="{7A38A621-E343-4987-B6C8-966C1BA6D172}" srcId="{F0DDA787-7D20-4554-A7C4-B93DCB16CF75}" destId="{E494B01F-3F71-420C-8B00-583DCBE19AB6}" srcOrd="2" destOrd="0" parTransId="{916CA92E-A7FA-4F9F-8E6D-7FC1BF523699}" sibTransId="{1FC08478-0B33-4F95-AF21-6DDBE9D01AB7}"/>
    <dgm:cxn modelId="{01D2A529-6828-4914-B9E9-65E0D0B0DB06}" type="presOf" srcId="{F0DDA787-7D20-4554-A7C4-B93DCB16CF75}" destId="{D25BE783-B3A6-497D-8B18-425E8A0D8794}" srcOrd="0" destOrd="0" presId="urn:microsoft.com/office/officeart/2005/8/layout/vList5"/>
    <dgm:cxn modelId="{76B35C3B-0B34-48ED-9180-772B757D0B46}" type="presOf" srcId="{6AA55621-216B-4DCD-B4FF-C135A756A3DF}" destId="{57E41184-7064-4EC1-9A1E-E46F2C5C72C7}" srcOrd="0" destOrd="0" presId="urn:microsoft.com/office/officeart/2005/8/layout/vList5"/>
    <dgm:cxn modelId="{B4B50A62-591C-4CCB-8DA3-E441A74167DA}" type="presOf" srcId="{040D6413-7BA8-4DD5-994A-75597EB04D5A}" destId="{EB8AB127-A346-4CA0-9B3B-23035AAAD48C}" srcOrd="0" destOrd="0" presId="urn:microsoft.com/office/officeart/2005/8/layout/vList5"/>
    <dgm:cxn modelId="{EA37886A-44C2-4E75-8467-286CD8FB6DFC}" srcId="{040D6413-7BA8-4DD5-994A-75597EB04D5A}" destId="{78A19377-E32D-451A-B5CF-048EE8C0F878}" srcOrd="0" destOrd="0" parTransId="{9B028DDF-910C-4ACE-8353-0C9A94120586}" sibTransId="{B613A6FE-A443-459B-AB0F-19B68BA7D4C6}"/>
    <dgm:cxn modelId="{AFB8E372-C04C-448A-9715-DF1CF8A4349F}" srcId="{F0DDA787-7D20-4554-A7C4-B93DCB16CF75}" destId="{040D6413-7BA8-4DD5-994A-75597EB04D5A}" srcOrd="1" destOrd="0" parTransId="{BDBA0D06-9F70-437F-9D58-36031BCAD50A}" sibTransId="{468559FF-E558-4B47-BFAC-B0EF2F909ADE}"/>
    <dgm:cxn modelId="{28FDE8EB-F8F7-4C8F-9A75-3ADE6BEB78A7}" srcId="{F0DDA787-7D20-4554-A7C4-B93DCB16CF75}" destId="{6AA55621-216B-4DCD-B4FF-C135A756A3DF}" srcOrd="0" destOrd="0" parTransId="{26032508-CA7A-4755-A407-13E768C0429C}" sibTransId="{70D96F6E-6CBE-4891-85EC-F88A189AC8CE}"/>
    <dgm:cxn modelId="{30ED5E89-8577-4A9D-AE9D-5D730EB87F20}" type="presParOf" srcId="{D25BE783-B3A6-497D-8B18-425E8A0D8794}" destId="{C9DB2A94-79B5-49A7-9529-40AA87723073}" srcOrd="0" destOrd="0" presId="urn:microsoft.com/office/officeart/2005/8/layout/vList5"/>
    <dgm:cxn modelId="{8C816F96-C8F2-4B9E-82F4-BEF1FDE04130}" type="presParOf" srcId="{C9DB2A94-79B5-49A7-9529-40AA87723073}" destId="{57E41184-7064-4EC1-9A1E-E46F2C5C72C7}" srcOrd="0" destOrd="0" presId="urn:microsoft.com/office/officeart/2005/8/layout/vList5"/>
    <dgm:cxn modelId="{EBFAD783-C863-4AB0-95F1-06A11DD33FE3}" type="presParOf" srcId="{D25BE783-B3A6-497D-8B18-425E8A0D8794}" destId="{AB620EC7-8AFD-454F-804D-F7CD938FDEB6}" srcOrd="1" destOrd="0" presId="urn:microsoft.com/office/officeart/2005/8/layout/vList5"/>
    <dgm:cxn modelId="{6468FE68-70DA-42DA-890B-16C1132BD95E}" type="presParOf" srcId="{D25BE783-B3A6-497D-8B18-425E8A0D8794}" destId="{90C5C71B-F369-4E98-900B-C0078A3E14B9}" srcOrd="2" destOrd="0" presId="urn:microsoft.com/office/officeart/2005/8/layout/vList5"/>
    <dgm:cxn modelId="{A4729539-741B-42AB-AF83-FEA866EC59F3}" type="presParOf" srcId="{90C5C71B-F369-4E98-900B-C0078A3E14B9}" destId="{EB8AB127-A346-4CA0-9B3B-23035AAAD48C}" srcOrd="0" destOrd="0" presId="urn:microsoft.com/office/officeart/2005/8/layout/vList5"/>
    <dgm:cxn modelId="{51D7B1D5-57EB-4D6E-97B5-44AABF931AA2}" type="presParOf" srcId="{90C5C71B-F369-4E98-900B-C0078A3E14B9}" destId="{AFE1B320-4D35-406E-A7E1-7FA9F2E38D2F}" srcOrd="1" destOrd="0" presId="urn:microsoft.com/office/officeart/2005/8/layout/vList5"/>
    <dgm:cxn modelId="{EC08ED45-BC72-42D0-BBCF-78A77CB152D3}" type="presParOf" srcId="{D25BE783-B3A6-497D-8B18-425E8A0D8794}" destId="{FAC9F100-5D66-4AC8-88A3-3B32300F37F2}" srcOrd="3" destOrd="0" presId="urn:microsoft.com/office/officeart/2005/8/layout/vList5"/>
    <dgm:cxn modelId="{EB8B9C9D-0506-407B-B068-26044DF56935}" type="presParOf" srcId="{D25BE783-B3A6-497D-8B18-425E8A0D8794}" destId="{51659A2B-DF34-4CA6-8641-11329FA01714}" srcOrd="4" destOrd="0" presId="urn:microsoft.com/office/officeart/2005/8/layout/vList5"/>
    <dgm:cxn modelId="{CFA6FF15-B5EF-468A-BBCA-555D5EBCEFBD}" type="presParOf" srcId="{51659A2B-DF34-4CA6-8641-11329FA01714}" destId="{38CDA05F-E5D6-4427-B48F-76691EDB23B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B2165-2111-481C-A1B9-9ED308A7894C}" type="doc">
      <dgm:prSet loTypeId="urn:microsoft.com/office/officeart/2005/8/layout/vList2" loCatId="list" qsTypeId="urn:microsoft.com/office/officeart/2005/8/quickstyle/3d1" qsCatId="3D" csTypeId="urn:microsoft.com/office/officeart/2005/8/colors/accent0_3" csCatId="mainScheme" phldr="1"/>
      <dgm:spPr/>
    </dgm:pt>
    <dgm:pt modelId="{6F917D51-2F91-4CB2-B9C6-ACAE066EA8F9}">
      <dgm:prSet phldrT="[Text]"/>
      <dgm:spPr/>
      <dgm:t>
        <a:bodyPr/>
        <a:lstStyle/>
        <a:p>
          <a:r>
            <a:rPr lang="en-US" dirty="0"/>
            <a:t>Family Violence / Domestic Violence</a:t>
          </a:r>
        </a:p>
        <a:p>
          <a:r>
            <a:rPr lang="en-US" b="0" i="0" u="none" dirty="0"/>
            <a:t>5,955 </a:t>
          </a:r>
          <a:endParaRPr lang="en-US" dirty="0"/>
        </a:p>
      </dgm:t>
    </dgm:pt>
    <dgm:pt modelId="{26427BEC-CBBD-41B3-8E50-A1CA6E79017B}" type="parTrans" cxnId="{E9F89E10-98FD-435C-B5D0-C6001555D7B2}">
      <dgm:prSet/>
      <dgm:spPr/>
      <dgm:t>
        <a:bodyPr/>
        <a:lstStyle/>
        <a:p>
          <a:endParaRPr lang="en-US"/>
        </a:p>
      </dgm:t>
    </dgm:pt>
    <dgm:pt modelId="{F4D9407F-00FD-470E-8D08-ECC65F397DCD}" type="sibTrans" cxnId="{E9F89E10-98FD-435C-B5D0-C6001555D7B2}">
      <dgm:prSet/>
      <dgm:spPr/>
      <dgm:t>
        <a:bodyPr/>
        <a:lstStyle/>
        <a:p>
          <a:endParaRPr lang="en-US"/>
        </a:p>
      </dgm:t>
    </dgm:pt>
    <dgm:pt modelId="{FB4F927E-E5D2-49A6-A136-F4B2F59F94FE}">
      <dgm:prSet phldrT="[Text]"/>
      <dgm:spPr/>
      <dgm:t>
        <a:bodyPr/>
        <a:lstStyle/>
        <a:p>
          <a:r>
            <a:rPr lang="en-US" b="0" i="0" u="none" dirty="0"/>
            <a:t>Adult Sexual Assault</a:t>
          </a:r>
        </a:p>
        <a:p>
          <a:r>
            <a:rPr lang="en-US" b="0" i="0" u="none" dirty="0"/>
            <a:t>1,026 </a:t>
          </a:r>
          <a:endParaRPr lang="en-US" dirty="0"/>
        </a:p>
      </dgm:t>
    </dgm:pt>
    <dgm:pt modelId="{6AE79729-5BD3-4B8E-B985-F133EF4583CC}" type="parTrans" cxnId="{449FFAB9-AB25-4588-97F9-88CD99E38825}">
      <dgm:prSet/>
      <dgm:spPr/>
      <dgm:t>
        <a:bodyPr/>
        <a:lstStyle/>
        <a:p>
          <a:endParaRPr lang="en-US"/>
        </a:p>
      </dgm:t>
    </dgm:pt>
    <dgm:pt modelId="{D8533953-7879-47BB-BB1D-1F9A7BEFE7C7}" type="sibTrans" cxnId="{449FFAB9-AB25-4588-97F9-88CD99E38825}">
      <dgm:prSet/>
      <dgm:spPr/>
      <dgm:t>
        <a:bodyPr/>
        <a:lstStyle/>
        <a:p>
          <a:endParaRPr lang="en-US"/>
        </a:p>
      </dgm:t>
    </dgm:pt>
    <dgm:pt modelId="{074BCCEB-0D0C-4421-8067-DC0E288C5D41}">
      <dgm:prSet phldrT="[Text]"/>
      <dgm:spPr/>
      <dgm:t>
        <a:bodyPr/>
        <a:lstStyle/>
        <a:p>
          <a:r>
            <a:rPr lang="en-US" b="0" i="0" u="none" dirty="0"/>
            <a:t>Adult Physical Assault</a:t>
          </a:r>
        </a:p>
        <a:p>
          <a:r>
            <a:rPr lang="en-US" b="0" i="0" u="none" dirty="0"/>
            <a:t>952 </a:t>
          </a:r>
          <a:endParaRPr lang="en-US" dirty="0"/>
        </a:p>
      </dgm:t>
    </dgm:pt>
    <dgm:pt modelId="{BF94327D-52AE-492F-9C51-77D98EEFBDBA}" type="parTrans" cxnId="{E1D9BA29-611A-46F2-BD21-56514BD6D255}">
      <dgm:prSet/>
      <dgm:spPr/>
      <dgm:t>
        <a:bodyPr/>
        <a:lstStyle/>
        <a:p>
          <a:endParaRPr lang="en-US"/>
        </a:p>
      </dgm:t>
    </dgm:pt>
    <dgm:pt modelId="{83C6C26C-2763-451C-AC76-8F59530DF127}" type="sibTrans" cxnId="{E1D9BA29-611A-46F2-BD21-56514BD6D255}">
      <dgm:prSet/>
      <dgm:spPr/>
      <dgm:t>
        <a:bodyPr/>
        <a:lstStyle/>
        <a:p>
          <a:endParaRPr lang="en-US"/>
        </a:p>
      </dgm:t>
    </dgm:pt>
    <dgm:pt modelId="{6E2FA17D-9E01-49DD-953F-AF6C28E38585}">
      <dgm:prSet/>
      <dgm:spPr/>
      <dgm:t>
        <a:bodyPr/>
        <a:lstStyle/>
        <a:p>
          <a:r>
            <a:rPr lang="en-US" b="0" i="0" u="none" dirty="0"/>
            <a:t>Stalking / Harassment</a:t>
          </a:r>
        </a:p>
        <a:p>
          <a:r>
            <a:rPr lang="en-US" b="0" i="0" u="none" dirty="0"/>
            <a:t>495 </a:t>
          </a:r>
          <a:endParaRPr lang="en-US" dirty="0"/>
        </a:p>
      </dgm:t>
    </dgm:pt>
    <dgm:pt modelId="{E6FB0927-EE82-46CF-A2F8-27F69C98798B}" type="parTrans" cxnId="{80601B87-469F-4783-B39C-D7136EB3B48A}">
      <dgm:prSet/>
      <dgm:spPr/>
      <dgm:t>
        <a:bodyPr/>
        <a:lstStyle/>
        <a:p>
          <a:endParaRPr lang="en-US"/>
        </a:p>
      </dgm:t>
    </dgm:pt>
    <dgm:pt modelId="{8027C163-B5D5-499A-86B4-6EC167D474E8}" type="sibTrans" cxnId="{80601B87-469F-4783-B39C-D7136EB3B48A}">
      <dgm:prSet/>
      <dgm:spPr/>
      <dgm:t>
        <a:bodyPr/>
        <a:lstStyle/>
        <a:p>
          <a:endParaRPr lang="en-US"/>
        </a:p>
      </dgm:t>
    </dgm:pt>
    <dgm:pt modelId="{4D6807F2-A9A8-431E-B14D-8811E7C2B660}">
      <dgm:prSet custT="1"/>
      <dgm:spPr/>
      <dgm:t>
        <a:bodyPr/>
        <a:lstStyle/>
        <a:p>
          <a:r>
            <a:rPr lang="en-US" sz="3600" b="1" dirty="0"/>
            <a:t>Top Victimizations </a:t>
          </a:r>
        </a:p>
      </dgm:t>
    </dgm:pt>
    <dgm:pt modelId="{82E67E4D-245A-41E2-9929-D6DEED89FC33}" type="parTrans" cxnId="{D49CEC15-B598-4F4E-AF28-16644061DC1E}">
      <dgm:prSet/>
      <dgm:spPr/>
      <dgm:t>
        <a:bodyPr/>
        <a:lstStyle/>
        <a:p>
          <a:endParaRPr lang="en-US"/>
        </a:p>
      </dgm:t>
    </dgm:pt>
    <dgm:pt modelId="{EAEC4994-37E3-412F-8D9C-BB12E786940F}" type="sibTrans" cxnId="{D49CEC15-B598-4F4E-AF28-16644061DC1E}">
      <dgm:prSet/>
      <dgm:spPr/>
      <dgm:t>
        <a:bodyPr/>
        <a:lstStyle/>
        <a:p>
          <a:endParaRPr lang="en-US"/>
        </a:p>
      </dgm:t>
    </dgm:pt>
    <dgm:pt modelId="{D93A5B81-C2F8-4A98-9AC7-661433C8ABED}" type="pres">
      <dgm:prSet presAssocID="{569B2165-2111-481C-A1B9-9ED308A7894C}" presName="linear" presStyleCnt="0">
        <dgm:presLayoutVars>
          <dgm:animLvl val="lvl"/>
          <dgm:resizeHandles val="exact"/>
        </dgm:presLayoutVars>
      </dgm:prSet>
      <dgm:spPr/>
    </dgm:pt>
    <dgm:pt modelId="{2DB3FDCE-B06D-455C-8B1A-79539B3BCFA5}" type="pres">
      <dgm:prSet presAssocID="{4D6807F2-A9A8-431E-B14D-8811E7C2B660}" presName="parentText" presStyleLbl="node1" presStyleIdx="0" presStyleCnt="5">
        <dgm:presLayoutVars>
          <dgm:chMax val="0"/>
          <dgm:bulletEnabled val="1"/>
        </dgm:presLayoutVars>
      </dgm:prSet>
      <dgm:spPr/>
    </dgm:pt>
    <dgm:pt modelId="{14EE2BA5-59E9-4F62-9AC7-973323BD659C}" type="pres">
      <dgm:prSet presAssocID="{EAEC4994-37E3-412F-8D9C-BB12E786940F}" presName="spacer" presStyleCnt="0"/>
      <dgm:spPr/>
    </dgm:pt>
    <dgm:pt modelId="{6D8CB988-8F05-4AC9-B0DB-1EB59B411F0A}" type="pres">
      <dgm:prSet presAssocID="{6F917D51-2F91-4CB2-B9C6-ACAE066EA8F9}" presName="parentText" presStyleLbl="node1" presStyleIdx="1" presStyleCnt="5">
        <dgm:presLayoutVars>
          <dgm:chMax val="0"/>
          <dgm:bulletEnabled val="1"/>
        </dgm:presLayoutVars>
      </dgm:prSet>
      <dgm:spPr/>
    </dgm:pt>
    <dgm:pt modelId="{D2BC31D7-808D-47FE-8827-F29418026A40}" type="pres">
      <dgm:prSet presAssocID="{F4D9407F-00FD-470E-8D08-ECC65F397DCD}" presName="spacer" presStyleCnt="0"/>
      <dgm:spPr/>
    </dgm:pt>
    <dgm:pt modelId="{B16EE6B5-01EC-408D-BE16-552B3E8E7700}" type="pres">
      <dgm:prSet presAssocID="{FB4F927E-E5D2-49A6-A136-F4B2F59F94FE}" presName="parentText" presStyleLbl="node1" presStyleIdx="2" presStyleCnt="5">
        <dgm:presLayoutVars>
          <dgm:chMax val="0"/>
          <dgm:bulletEnabled val="1"/>
        </dgm:presLayoutVars>
      </dgm:prSet>
      <dgm:spPr/>
    </dgm:pt>
    <dgm:pt modelId="{1A8BA33F-2894-4F3D-B871-866FFC3F7488}" type="pres">
      <dgm:prSet presAssocID="{D8533953-7879-47BB-BB1D-1F9A7BEFE7C7}" presName="spacer" presStyleCnt="0"/>
      <dgm:spPr/>
    </dgm:pt>
    <dgm:pt modelId="{06870642-85C4-421A-AA89-77A64C38189B}" type="pres">
      <dgm:prSet presAssocID="{074BCCEB-0D0C-4421-8067-DC0E288C5D41}" presName="parentText" presStyleLbl="node1" presStyleIdx="3" presStyleCnt="5">
        <dgm:presLayoutVars>
          <dgm:chMax val="0"/>
          <dgm:bulletEnabled val="1"/>
        </dgm:presLayoutVars>
      </dgm:prSet>
      <dgm:spPr/>
    </dgm:pt>
    <dgm:pt modelId="{E225DB6B-4010-4BA0-A26A-13C20B59083E}" type="pres">
      <dgm:prSet presAssocID="{83C6C26C-2763-451C-AC76-8F59530DF127}" presName="spacer" presStyleCnt="0"/>
      <dgm:spPr/>
    </dgm:pt>
    <dgm:pt modelId="{741A7F02-8ECE-406A-BBFF-FF11D67BFA4D}" type="pres">
      <dgm:prSet presAssocID="{6E2FA17D-9E01-49DD-953F-AF6C28E38585}" presName="parentText" presStyleLbl="node1" presStyleIdx="4" presStyleCnt="5">
        <dgm:presLayoutVars>
          <dgm:chMax val="0"/>
          <dgm:bulletEnabled val="1"/>
        </dgm:presLayoutVars>
      </dgm:prSet>
      <dgm:spPr/>
    </dgm:pt>
  </dgm:ptLst>
  <dgm:cxnLst>
    <dgm:cxn modelId="{E9F89E10-98FD-435C-B5D0-C6001555D7B2}" srcId="{569B2165-2111-481C-A1B9-9ED308A7894C}" destId="{6F917D51-2F91-4CB2-B9C6-ACAE066EA8F9}" srcOrd="1" destOrd="0" parTransId="{26427BEC-CBBD-41B3-8E50-A1CA6E79017B}" sibTransId="{F4D9407F-00FD-470E-8D08-ECC65F397DCD}"/>
    <dgm:cxn modelId="{D49CEC15-B598-4F4E-AF28-16644061DC1E}" srcId="{569B2165-2111-481C-A1B9-9ED308A7894C}" destId="{4D6807F2-A9A8-431E-B14D-8811E7C2B660}" srcOrd="0" destOrd="0" parTransId="{82E67E4D-245A-41E2-9929-D6DEED89FC33}" sibTransId="{EAEC4994-37E3-412F-8D9C-BB12E786940F}"/>
    <dgm:cxn modelId="{E1D9BA29-611A-46F2-BD21-56514BD6D255}" srcId="{569B2165-2111-481C-A1B9-9ED308A7894C}" destId="{074BCCEB-0D0C-4421-8067-DC0E288C5D41}" srcOrd="3" destOrd="0" parTransId="{BF94327D-52AE-492F-9C51-77D98EEFBDBA}" sibTransId="{83C6C26C-2763-451C-AC76-8F59530DF127}"/>
    <dgm:cxn modelId="{938B3475-4C66-4B38-AB5D-5A754163619F}" type="presOf" srcId="{074BCCEB-0D0C-4421-8067-DC0E288C5D41}" destId="{06870642-85C4-421A-AA89-77A64C38189B}" srcOrd="0" destOrd="0" presId="urn:microsoft.com/office/officeart/2005/8/layout/vList2"/>
    <dgm:cxn modelId="{80601B87-469F-4783-B39C-D7136EB3B48A}" srcId="{569B2165-2111-481C-A1B9-9ED308A7894C}" destId="{6E2FA17D-9E01-49DD-953F-AF6C28E38585}" srcOrd="4" destOrd="0" parTransId="{E6FB0927-EE82-46CF-A2F8-27F69C98798B}" sibTransId="{8027C163-B5D5-499A-86B4-6EC167D474E8}"/>
    <dgm:cxn modelId="{449FFAB9-AB25-4588-97F9-88CD99E38825}" srcId="{569B2165-2111-481C-A1B9-9ED308A7894C}" destId="{FB4F927E-E5D2-49A6-A136-F4B2F59F94FE}" srcOrd="2" destOrd="0" parTransId="{6AE79729-5BD3-4B8E-B985-F133EF4583CC}" sibTransId="{D8533953-7879-47BB-BB1D-1F9A7BEFE7C7}"/>
    <dgm:cxn modelId="{9280E0C1-B4AD-473B-91F1-F74302D8F7DA}" type="presOf" srcId="{FB4F927E-E5D2-49A6-A136-F4B2F59F94FE}" destId="{B16EE6B5-01EC-408D-BE16-552B3E8E7700}" srcOrd="0" destOrd="0" presId="urn:microsoft.com/office/officeart/2005/8/layout/vList2"/>
    <dgm:cxn modelId="{20DB46C9-B07D-4BD4-B141-A436B4346486}" type="presOf" srcId="{6F917D51-2F91-4CB2-B9C6-ACAE066EA8F9}" destId="{6D8CB988-8F05-4AC9-B0DB-1EB59B411F0A}" srcOrd="0" destOrd="0" presId="urn:microsoft.com/office/officeart/2005/8/layout/vList2"/>
    <dgm:cxn modelId="{742FE8CE-E72E-440D-A076-70F836563834}" type="presOf" srcId="{4D6807F2-A9A8-431E-B14D-8811E7C2B660}" destId="{2DB3FDCE-B06D-455C-8B1A-79539B3BCFA5}" srcOrd="0" destOrd="0" presId="urn:microsoft.com/office/officeart/2005/8/layout/vList2"/>
    <dgm:cxn modelId="{14BCC0DA-C2D9-4166-AF44-4BC8D36A9E78}" type="presOf" srcId="{569B2165-2111-481C-A1B9-9ED308A7894C}" destId="{D93A5B81-C2F8-4A98-9AC7-661433C8ABED}" srcOrd="0" destOrd="0" presId="urn:microsoft.com/office/officeart/2005/8/layout/vList2"/>
    <dgm:cxn modelId="{F974C3E0-31CC-4450-BEB1-6F8A8B797108}" type="presOf" srcId="{6E2FA17D-9E01-49DD-953F-AF6C28E38585}" destId="{741A7F02-8ECE-406A-BBFF-FF11D67BFA4D}" srcOrd="0" destOrd="0" presId="urn:microsoft.com/office/officeart/2005/8/layout/vList2"/>
    <dgm:cxn modelId="{BFA2CDD8-B797-4261-A024-6F9287FBF046}" type="presParOf" srcId="{D93A5B81-C2F8-4A98-9AC7-661433C8ABED}" destId="{2DB3FDCE-B06D-455C-8B1A-79539B3BCFA5}" srcOrd="0" destOrd="0" presId="urn:microsoft.com/office/officeart/2005/8/layout/vList2"/>
    <dgm:cxn modelId="{A20CB7D8-4B77-493B-8691-7A737568E181}" type="presParOf" srcId="{D93A5B81-C2F8-4A98-9AC7-661433C8ABED}" destId="{14EE2BA5-59E9-4F62-9AC7-973323BD659C}" srcOrd="1" destOrd="0" presId="urn:microsoft.com/office/officeart/2005/8/layout/vList2"/>
    <dgm:cxn modelId="{7D32790B-45DA-4AAF-85CB-BE601D526992}" type="presParOf" srcId="{D93A5B81-C2F8-4A98-9AC7-661433C8ABED}" destId="{6D8CB988-8F05-4AC9-B0DB-1EB59B411F0A}" srcOrd="2" destOrd="0" presId="urn:microsoft.com/office/officeart/2005/8/layout/vList2"/>
    <dgm:cxn modelId="{02CB1670-2754-420C-972D-D0FE94947621}" type="presParOf" srcId="{D93A5B81-C2F8-4A98-9AC7-661433C8ABED}" destId="{D2BC31D7-808D-47FE-8827-F29418026A40}" srcOrd="3" destOrd="0" presId="urn:microsoft.com/office/officeart/2005/8/layout/vList2"/>
    <dgm:cxn modelId="{A95D409F-DC67-4F76-A92C-972C43C33CF7}" type="presParOf" srcId="{D93A5B81-C2F8-4A98-9AC7-661433C8ABED}" destId="{B16EE6B5-01EC-408D-BE16-552B3E8E7700}" srcOrd="4" destOrd="0" presId="urn:microsoft.com/office/officeart/2005/8/layout/vList2"/>
    <dgm:cxn modelId="{30061A5C-093C-4964-87ED-C2463520BE8F}" type="presParOf" srcId="{D93A5B81-C2F8-4A98-9AC7-661433C8ABED}" destId="{1A8BA33F-2894-4F3D-B871-866FFC3F7488}" srcOrd="5" destOrd="0" presId="urn:microsoft.com/office/officeart/2005/8/layout/vList2"/>
    <dgm:cxn modelId="{6E5AF3B1-160D-4E39-80EA-1012CE1E4FA0}" type="presParOf" srcId="{D93A5B81-C2F8-4A98-9AC7-661433C8ABED}" destId="{06870642-85C4-421A-AA89-77A64C38189B}" srcOrd="6" destOrd="0" presId="urn:microsoft.com/office/officeart/2005/8/layout/vList2"/>
    <dgm:cxn modelId="{90116CF4-5928-45CB-85D7-340846B85532}" type="presParOf" srcId="{D93A5B81-C2F8-4A98-9AC7-661433C8ABED}" destId="{E225DB6B-4010-4BA0-A26A-13C20B59083E}" srcOrd="7" destOrd="0" presId="urn:microsoft.com/office/officeart/2005/8/layout/vList2"/>
    <dgm:cxn modelId="{EACA2EDB-8770-4107-A4E3-234A9401B89D}" type="presParOf" srcId="{D93A5B81-C2F8-4A98-9AC7-661433C8ABED}" destId="{741A7F02-8ECE-406A-BBFF-FF11D67BFA4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9B2165-2111-481C-A1B9-9ED308A7894C}" type="doc">
      <dgm:prSet loTypeId="urn:microsoft.com/office/officeart/2005/8/layout/vList2" loCatId="list" qsTypeId="urn:microsoft.com/office/officeart/2005/8/quickstyle/3d1" qsCatId="3D" csTypeId="urn:microsoft.com/office/officeart/2005/8/colors/accent0_3" csCatId="mainScheme" phldr="1"/>
      <dgm:spPr/>
    </dgm:pt>
    <dgm:pt modelId="{6F917D51-2F91-4CB2-B9C6-ACAE066EA8F9}">
      <dgm:prSet phldrT="[Text]"/>
      <dgm:spPr/>
      <dgm:t>
        <a:bodyPr/>
        <a:lstStyle/>
        <a:p>
          <a:r>
            <a:rPr lang="en-US" b="0" i="0" u="none" dirty="0"/>
            <a:t>Child Sexual Abuse</a:t>
          </a:r>
        </a:p>
        <a:p>
          <a:r>
            <a:rPr lang="en-US" b="0" i="0" u="none" dirty="0"/>
            <a:t>926 </a:t>
          </a:r>
          <a:endParaRPr lang="en-US" dirty="0"/>
        </a:p>
      </dgm:t>
    </dgm:pt>
    <dgm:pt modelId="{26427BEC-CBBD-41B3-8E50-A1CA6E79017B}" type="parTrans" cxnId="{E9F89E10-98FD-435C-B5D0-C6001555D7B2}">
      <dgm:prSet/>
      <dgm:spPr/>
      <dgm:t>
        <a:bodyPr/>
        <a:lstStyle/>
        <a:p>
          <a:endParaRPr lang="en-US"/>
        </a:p>
      </dgm:t>
    </dgm:pt>
    <dgm:pt modelId="{F4D9407F-00FD-470E-8D08-ECC65F397DCD}" type="sibTrans" cxnId="{E9F89E10-98FD-435C-B5D0-C6001555D7B2}">
      <dgm:prSet/>
      <dgm:spPr/>
      <dgm:t>
        <a:bodyPr/>
        <a:lstStyle/>
        <a:p>
          <a:endParaRPr lang="en-US"/>
        </a:p>
      </dgm:t>
    </dgm:pt>
    <dgm:pt modelId="{FB4F927E-E5D2-49A6-A136-F4B2F59F94FE}">
      <dgm:prSet phldrT="[Text]"/>
      <dgm:spPr/>
      <dgm:t>
        <a:bodyPr/>
        <a:lstStyle/>
        <a:p>
          <a:r>
            <a:rPr lang="en-US" b="0" i="0" u="none" dirty="0"/>
            <a:t>Child Physical abuse / Neglect</a:t>
          </a:r>
        </a:p>
        <a:p>
          <a:r>
            <a:rPr lang="en-US" b="0" i="0" u="none" dirty="0"/>
            <a:t>471 </a:t>
          </a:r>
          <a:endParaRPr lang="en-US" dirty="0"/>
        </a:p>
      </dgm:t>
    </dgm:pt>
    <dgm:pt modelId="{6AE79729-5BD3-4B8E-B985-F133EF4583CC}" type="parTrans" cxnId="{449FFAB9-AB25-4588-97F9-88CD99E38825}">
      <dgm:prSet/>
      <dgm:spPr/>
      <dgm:t>
        <a:bodyPr/>
        <a:lstStyle/>
        <a:p>
          <a:endParaRPr lang="en-US"/>
        </a:p>
      </dgm:t>
    </dgm:pt>
    <dgm:pt modelId="{D8533953-7879-47BB-BB1D-1F9A7BEFE7C7}" type="sibTrans" cxnId="{449FFAB9-AB25-4588-97F9-88CD99E38825}">
      <dgm:prSet/>
      <dgm:spPr/>
      <dgm:t>
        <a:bodyPr/>
        <a:lstStyle/>
        <a:p>
          <a:endParaRPr lang="en-US"/>
        </a:p>
      </dgm:t>
    </dgm:pt>
    <dgm:pt modelId="{074BCCEB-0D0C-4421-8067-DC0E288C5D41}">
      <dgm:prSet phldrT="[Text]"/>
      <dgm:spPr/>
      <dgm:t>
        <a:bodyPr/>
        <a:lstStyle/>
        <a:p>
          <a:r>
            <a:rPr lang="en-US" b="0" i="0" u="none" dirty="0"/>
            <a:t>Domestic / Family Violence</a:t>
          </a:r>
        </a:p>
        <a:p>
          <a:r>
            <a:rPr lang="en-US" dirty="0"/>
            <a:t>131</a:t>
          </a:r>
        </a:p>
      </dgm:t>
    </dgm:pt>
    <dgm:pt modelId="{BF94327D-52AE-492F-9C51-77D98EEFBDBA}" type="parTrans" cxnId="{E1D9BA29-611A-46F2-BD21-56514BD6D255}">
      <dgm:prSet/>
      <dgm:spPr/>
      <dgm:t>
        <a:bodyPr/>
        <a:lstStyle/>
        <a:p>
          <a:endParaRPr lang="en-US"/>
        </a:p>
      </dgm:t>
    </dgm:pt>
    <dgm:pt modelId="{83C6C26C-2763-451C-AC76-8F59530DF127}" type="sibTrans" cxnId="{E1D9BA29-611A-46F2-BD21-56514BD6D255}">
      <dgm:prSet/>
      <dgm:spPr/>
      <dgm:t>
        <a:bodyPr/>
        <a:lstStyle/>
        <a:p>
          <a:endParaRPr lang="en-US"/>
        </a:p>
      </dgm:t>
    </dgm:pt>
    <dgm:pt modelId="{6E2FA17D-9E01-49DD-953F-AF6C28E38585}">
      <dgm:prSet/>
      <dgm:spPr/>
      <dgm:t>
        <a:bodyPr/>
        <a:lstStyle/>
        <a:p>
          <a:r>
            <a:rPr lang="en-US" b="0" i="0" u="none" dirty="0"/>
            <a:t>Bullying</a:t>
          </a:r>
        </a:p>
        <a:p>
          <a:r>
            <a:rPr lang="en-US" dirty="0"/>
            <a:t>62</a:t>
          </a:r>
        </a:p>
      </dgm:t>
    </dgm:pt>
    <dgm:pt modelId="{E6FB0927-EE82-46CF-A2F8-27F69C98798B}" type="parTrans" cxnId="{80601B87-469F-4783-B39C-D7136EB3B48A}">
      <dgm:prSet/>
      <dgm:spPr/>
      <dgm:t>
        <a:bodyPr/>
        <a:lstStyle/>
        <a:p>
          <a:endParaRPr lang="en-US"/>
        </a:p>
      </dgm:t>
    </dgm:pt>
    <dgm:pt modelId="{8027C163-B5D5-499A-86B4-6EC167D474E8}" type="sibTrans" cxnId="{80601B87-469F-4783-B39C-D7136EB3B48A}">
      <dgm:prSet/>
      <dgm:spPr/>
      <dgm:t>
        <a:bodyPr/>
        <a:lstStyle/>
        <a:p>
          <a:endParaRPr lang="en-US"/>
        </a:p>
      </dgm:t>
    </dgm:pt>
    <dgm:pt modelId="{4D6807F2-A9A8-431E-B14D-8811E7C2B660}">
      <dgm:prSet custT="1"/>
      <dgm:spPr/>
      <dgm:t>
        <a:bodyPr/>
        <a:lstStyle/>
        <a:p>
          <a:r>
            <a:rPr lang="en-US" sz="3600" b="1" dirty="0"/>
            <a:t>Top </a:t>
          </a:r>
          <a:r>
            <a:rPr lang="en-US" sz="3200" b="1" dirty="0"/>
            <a:t>Victimizations</a:t>
          </a:r>
          <a:r>
            <a:rPr lang="en-US" sz="3600" b="1" dirty="0"/>
            <a:t> </a:t>
          </a:r>
        </a:p>
      </dgm:t>
    </dgm:pt>
    <dgm:pt modelId="{82E67E4D-245A-41E2-9929-D6DEED89FC33}" type="parTrans" cxnId="{D49CEC15-B598-4F4E-AF28-16644061DC1E}">
      <dgm:prSet/>
      <dgm:spPr/>
      <dgm:t>
        <a:bodyPr/>
        <a:lstStyle/>
        <a:p>
          <a:endParaRPr lang="en-US"/>
        </a:p>
      </dgm:t>
    </dgm:pt>
    <dgm:pt modelId="{EAEC4994-37E3-412F-8D9C-BB12E786940F}" type="sibTrans" cxnId="{D49CEC15-B598-4F4E-AF28-16644061DC1E}">
      <dgm:prSet/>
      <dgm:spPr/>
      <dgm:t>
        <a:bodyPr/>
        <a:lstStyle/>
        <a:p>
          <a:endParaRPr lang="en-US"/>
        </a:p>
      </dgm:t>
    </dgm:pt>
    <dgm:pt modelId="{238000D4-0EF3-4A9E-B9B6-A88D41E3AA6E}" type="pres">
      <dgm:prSet presAssocID="{569B2165-2111-481C-A1B9-9ED308A7894C}" presName="linear" presStyleCnt="0">
        <dgm:presLayoutVars>
          <dgm:animLvl val="lvl"/>
          <dgm:resizeHandles val="exact"/>
        </dgm:presLayoutVars>
      </dgm:prSet>
      <dgm:spPr/>
    </dgm:pt>
    <dgm:pt modelId="{69F4F934-FAF8-4FF0-971B-B07258C092F1}" type="pres">
      <dgm:prSet presAssocID="{4D6807F2-A9A8-431E-B14D-8811E7C2B660}" presName="parentText" presStyleLbl="node1" presStyleIdx="0" presStyleCnt="5">
        <dgm:presLayoutVars>
          <dgm:chMax val="0"/>
          <dgm:bulletEnabled val="1"/>
        </dgm:presLayoutVars>
      </dgm:prSet>
      <dgm:spPr/>
    </dgm:pt>
    <dgm:pt modelId="{4AC4D095-C36E-4BEF-B7F8-4031FE4FCE1C}" type="pres">
      <dgm:prSet presAssocID="{EAEC4994-37E3-412F-8D9C-BB12E786940F}" presName="spacer" presStyleCnt="0"/>
      <dgm:spPr/>
    </dgm:pt>
    <dgm:pt modelId="{A4A3BE28-2E8D-4C7E-B1B6-532C04773552}" type="pres">
      <dgm:prSet presAssocID="{6F917D51-2F91-4CB2-B9C6-ACAE066EA8F9}" presName="parentText" presStyleLbl="node1" presStyleIdx="1" presStyleCnt="5">
        <dgm:presLayoutVars>
          <dgm:chMax val="0"/>
          <dgm:bulletEnabled val="1"/>
        </dgm:presLayoutVars>
      </dgm:prSet>
      <dgm:spPr/>
    </dgm:pt>
    <dgm:pt modelId="{EE822243-38C8-49B3-9A8A-5CD94AF70513}" type="pres">
      <dgm:prSet presAssocID="{F4D9407F-00FD-470E-8D08-ECC65F397DCD}" presName="spacer" presStyleCnt="0"/>
      <dgm:spPr/>
    </dgm:pt>
    <dgm:pt modelId="{8E21CEDF-605A-4C52-AEDC-28913A17BCDB}" type="pres">
      <dgm:prSet presAssocID="{FB4F927E-E5D2-49A6-A136-F4B2F59F94FE}" presName="parentText" presStyleLbl="node1" presStyleIdx="2" presStyleCnt="5">
        <dgm:presLayoutVars>
          <dgm:chMax val="0"/>
          <dgm:bulletEnabled val="1"/>
        </dgm:presLayoutVars>
      </dgm:prSet>
      <dgm:spPr/>
    </dgm:pt>
    <dgm:pt modelId="{188E57AE-426F-43BC-9E43-923359329BB5}" type="pres">
      <dgm:prSet presAssocID="{D8533953-7879-47BB-BB1D-1F9A7BEFE7C7}" presName="spacer" presStyleCnt="0"/>
      <dgm:spPr/>
    </dgm:pt>
    <dgm:pt modelId="{82ADD310-A9B5-4FBB-88CC-788285D677D0}" type="pres">
      <dgm:prSet presAssocID="{074BCCEB-0D0C-4421-8067-DC0E288C5D41}" presName="parentText" presStyleLbl="node1" presStyleIdx="3" presStyleCnt="5">
        <dgm:presLayoutVars>
          <dgm:chMax val="0"/>
          <dgm:bulletEnabled val="1"/>
        </dgm:presLayoutVars>
      </dgm:prSet>
      <dgm:spPr/>
    </dgm:pt>
    <dgm:pt modelId="{DCAD8458-7D27-4BC6-AFB0-FB80AC240F7A}" type="pres">
      <dgm:prSet presAssocID="{83C6C26C-2763-451C-AC76-8F59530DF127}" presName="spacer" presStyleCnt="0"/>
      <dgm:spPr/>
    </dgm:pt>
    <dgm:pt modelId="{B423F4C4-BB18-48ED-A35E-061257035F18}" type="pres">
      <dgm:prSet presAssocID="{6E2FA17D-9E01-49DD-953F-AF6C28E38585}" presName="parentText" presStyleLbl="node1" presStyleIdx="4" presStyleCnt="5">
        <dgm:presLayoutVars>
          <dgm:chMax val="0"/>
          <dgm:bulletEnabled val="1"/>
        </dgm:presLayoutVars>
      </dgm:prSet>
      <dgm:spPr/>
    </dgm:pt>
  </dgm:ptLst>
  <dgm:cxnLst>
    <dgm:cxn modelId="{E9F89E10-98FD-435C-B5D0-C6001555D7B2}" srcId="{569B2165-2111-481C-A1B9-9ED308A7894C}" destId="{6F917D51-2F91-4CB2-B9C6-ACAE066EA8F9}" srcOrd="1" destOrd="0" parTransId="{26427BEC-CBBD-41B3-8E50-A1CA6E79017B}" sibTransId="{F4D9407F-00FD-470E-8D08-ECC65F397DCD}"/>
    <dgm:cxn modelId="{D49CEC15-B598-4F4E-AF28-16644061DC1E}" srcId="{569B2165-2111-481C-A1B9-9ED308A7894C}" destId="{4D6807F2-A9A8-431E-B14D-8811E7C2B660}" srcOrd="0" destOrd="0" parTransId="{82E67E4D-245A-41E2-9929-D6DEED89FC33}" sibTransId="{EAEC4994-37E3-412F-8D9C-BB12E786940F}"/>
    <dgm:cxn modelId="{E1D9BA29-611A-46F2-BD21-56514BD6D255}" srcId="{569B2165-2111-481C-A1B9-9ED308A7894C}" destId="{074BCCEB-0D0C-4421-8067-DC0E288C5D41}" srcOrd="3" destOrd="0" parTransId="{BF94327D-52AE-492F-9C51-77D98EEFBDBA}" sibTransId="{83C6C26C-2763-451C-AC76-8F59530DF127}"/>
    <dgm:cxn modelId="{17DBB73F-BAAB-46AD-80D1-484342CD9EC8}" type="presOf" srcId="{074BCCEB-0D0C-4421-8067-DC0E288C5D41}" destId="{82ADD310-A9B5-4FBB-88CC-788285D677D0}" srcOrd="0" destOrd="0" presId="urn:microsoft.com/office/officeart/2005/8/layout/vList2"/>
    <dgm:cxn modelId="{BEA8D26A-7B04-4F01-BEFE-0906085741FC}" type="presOf" srcId="{6F917D51-2F91-4CB2-B9C6-ACAE066EA8F9}" destId="{A4A3BE28-2E8D-4C7E-B1B6-532C04773552}" srcOrd="0" destOrd="0" presId="urn:microsoft.com/office/officeart/2005/8/layout/vList2"/>
    <dgm:cxn modelId="{80601B87-469F-4783-B39C-D7136EB3B48A}" srcId="{569B2165-2111-481C-A1B9-9ED308A7894C}" destId="{6E2FA17D-9E01-49DD-953F-AF6C28E38585}" srcOrd="4" destOrd="0" parTransId="{E6FB0927-EE82-46CF-A2F8-27F69C98798B}" sibTransId="{8027C163-B5D5-499A-86B4-6EC167D474E8}"/>
    <dgm:cxn modelId="{CE020593-A2C1-453D-8E54-46B1820A5335}" type="presOf" srcId="{569B2165-2111-481C-A1B9-9ED308A7894C}" destId="{238000D4-0EF3-4A9E-B9B6-A88D41E3AA6E}" srcOrd="0" destOrd="0" presId="urn:microsoft.com/office/officeart/2005/8/layout/vList2"/>
    <dgm:cxn modelId="{7A5A7198-E3CB-48FD-9724-EE3356C7D8C5}" type="presOf" srcId="{FB4F927E-E5D2-49A6-A136-F4B2F59F94FE}" destId="{8E21CEDF-605A-4C52-AEDC-28913A17BCDB}" srcOrd="0" destOrd="0" presId="urn:microsoft.com/office/officeart/2005/8/layout/vList2"/>
    <dgm:cxn modelId="{449FFAB9-AB25-4588-97F9-88CD99E38825}" srcId="{569B2165-2111-481C-A1B9-9ED308A7894C}" destId="{FB4F927E-E5D2-49A6-A136-F4B2F59F94FE}" srcOrd="2" destOrd="0" parTransId="{6AE79729-5BD3-4B8E-B985-F133EF4583CC}" sibTransId="{D8533953-7879-47BB-BB1D-1F9A7BEFE7C7}"/>
    <dgm:cxn modelId="{5842C7CF-82F8-44C3-B5F2-040F0B3F823D}" type="presOf" srcId="{6E2FA17D-9E01-49DD-953F-AF6C28E38585}" destId="{B423F4C4-BB18-48ED-A35E-061257035F18}" srcOrd="0" destOrd="0" presId="urn:microsoft.com/office/officeart/2005/8/layout/vList2"/>
    <dgm:cxn modelId="{432C8FD8-1C9E-4218-8494-B1D50FEB9736}" type="presOf" srcId="{4D6807F2-A9A8-431E-B14D-8811E7C2B660}" destId="{69F4F934-FAF8-4FF0-971B-B07258C092F1}" srcOrd="0" destOrd="0" presId="urn:microsoft.com/office/officeart/2005/8/layout/vList2"/>
    <dgm:cxn modelId="{62C06F41-CDB2-45A5-87B4-0859692AD6A7}" type="presParOf" srcId="{238000D4-0EF3-4A9E-B9B6-A88D41E3AA6E}" destId="{69F4F934-FAF8-4FF0-971B-B07258C092F1}" srcOrd="0" destOrd="0" presId="urn:microsoft.com/office/officeart/2005/8/layout/vList2"/>
    <dgm:cxn modelId="{B5AED3F8-D547-42BE-B84B-83C9E0FE3E47}" type="presParOf" srcId="{238000D4-0EF3-4A9E-B9B6-A88D41E3AA6E}" destId="{4AC4D095-C36E-4BEF-B7F8-4031FE4FCE1C}" srcOrd="1" destOrd="0" presId="urn:microsoft.com/office/officeart/2005/8/layout/vList2"/>
    <dgm:cxn modelId="{BE5032CD-9EDB-4A09-99F5-E1A8DD4FD4E2}" type="presParOf" srcId="{238000D4-0EF3-4A9E-B9B6-A88D41E3AA6E}" destId="{A4A3BE28-2E8D-4C7E-B1B6-532C04773552}" srcOrd="2" destOrd="0" presId="urn:microsoft.com/office/officeart/2005/8/layout/vList2"/>
    <dgm:cxn modelId="{EDE727E7-B39D-476B-B18C-740DD7F4CBEE}" type="presParOf" srcId="{238000D4-0EF3-4A9E-B9B6-A88D41E3AA6E}" destId="{EE822243-38C8-49B3-9A8A-5CD94AF70513}" srcOrd="3" destOrd="0" presId="urn:microsoft.com/office/officeart/2005/8/layout/vList2"/>
    <dgm:cxn modelId="{44AF248E-9019-4098-B76F-13F70D58FF14}" type="presParOf" srcId="{238000D4-0EF3-4A9E-B9B6-A88D41E3AA6E}" destId="{8E21CEDF-605A-4C52-AEDC-28913A17BCDB}" srcOrd="4" destOrd="0" presId="urn:microsoft.com/office/officeart/2005/8/layout/vList2"/>
    <dgm:cxn modelId="{7606FC04-4F36-47B7-A257-A2FE99163AAD}" type="presParOf" srcId="{238000D4-0EF3-4A9E-B9B6-A88D41E3AA6E}" destId="{188E57AE-426F-43BC-9E43-923359329BB5}" srcOrd="5" destOrd="0" presId="urn:microsoft.com/office/officeart/2005/8/layout/vList2"/>
    <dgm:cxn modelId="{20A6B2C8-FE8D-4871-BC29-D572A32EC392}" type="presParOf" srcId="{238000D4-0EF3-4A9E-B9B6-A88D41E3AA6E}" destId="{82ADD310-A9B5-4FBB-88CC-788285D677D0}" srcOrd="6" destOrd="0" presId="urn:microsoft.com/office/officeart/2005/8/layout/vList2"/>
    <dgm:cxn modelId="{01C31D9F-863B-4741-9051-4613EA3BE0DD}" type="presParOf" srcId="{238000D4-0EF3-4A9E-B9B6-A88D41E3AA6E}" destId="{DCAD8458-7D27-4BC6-AFB0-FB80AC240F7A}" srcOrd="7" destOrd="0" presId="urn:microsoft.com/office/officeart/2005/8/layout/vList2"/>
    <dgm:cxn modelId="{EB3626B8-6192-4633-A0F4-31096EBB5BF5}" type="presParOf" srcId="{238000D4-0EF3-4A9E-B9B6-A88D41E3AA6E}" destId="{B423F4C4-BB18-48ED-A35E-061257035F1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9B2165-2111-481C-A1B9-9ED308A7894C}" type="doc">
      <dgm:prSet loTypeId="urn:microsoft.com/office/officeart/2005/8/layout/vList2" loCatId="list" qsTypeId="urn:microsoft.com/office/officeart/2005/8/quickstyle/3d1" qsCatId="3D" csTypeId="urn:microsoft.com/office/officeart/2005/8/colors/accent0_3" csCatId="mainScheme" phldr="1"/>
      <dgm:spPr/>
    </dgm:pt>
    <dgm:pt modelId="{6F917D51-2F91-4CB2-B9C6-ACAE066EA8F9}">
      <dgm:prSet phldrT="[Text]"/>
      <dgm:spPr/>
      <dgm:t>
        <a:bodyPr/>
        <a:lstStyle/>
        <a:p>
          <a:r>
            <a:rPr lang="en-US" b="0" i="0" u="none" dirty="0"/>
            <a:t>Domestic / Family Violence</a:t>
          </a:r>
        </a:p>
        <a:p>
          <a:r>
            <a:rPr lang="en-US" dirty="0"/>
            <a:t>926</a:t>
          </a:r>
        </a:p>
      </dgm:t>
    </dgm:pt>
    <dgm:pt modelId="{26427BEC-CBBD-41B3-8E50-A1CA6E79017B}" type="parTrans" cxnId="{E9F89E10-98FD-435C-B5D0-C6001555D7B2}">
      <dgm:prSet/>
      <dgm:spPr/>
      <dgm:t>
        <a:bodyPr/>
        <a:lstStyle/>
        <a:p>
          <a:endParaRPr lang="en-US"/>
        </a:p>
      </dgm:t>
    </dgm:pt>
    <dgm:pt modelId="{F4D9407F-00FD-470E-8D08-ECC65F397DCD}" type="sibTrans" cxnId="{E9F89E10-98FD-435C-B5D0-C6001555D7B2}">
      <dgm:prSet/>
      <dgm:spPr/>
      <dgm:t>
        <a:bodyPr/>
        <a:lstStyle/>
        <a:p>
          <a:endParaRPr lang="en-US"/>
        </a:p>
      </dgm:t>
    </dgm:pt>
    <dgm:pt modelId="{FB4F927E-E5D2-49A6-A136-F4B2F59F94FE}">
      <dgm:prSet phldrT="[Text]"/>
      <dgm:spPr/>
      <dgm:t>
        <a:bodyPr/>
        <a:lstStyle/>
        <a:p>
          <a:r>
            <a:rPr lang="en-US" dirty="0"/>
            <a:t>Bullying</a:t>
          </a:r>
        </a:p>
        <a:p>
          <a:r>
            <a:rPr lang="en-US" dirty="0"/>
            <a:t>235</a:t>
          </a:r>
        </a:p>
      </dgm:t>
    </dgm:pt>
    <dgm:pt modelId="{6AE79729-5BD3-4B8E-B985-F133EF4583CC}" type="parTrans" cxnId="{449FFAB9-AB25-4588-97F9-88CD99E38825}">
      <dgm:prSet/>
      <dgm:spPr/>
      <dgm:t>
        <a:bodyPr/>
        <a:lstStyle/>
        <a:p>
          <a:endParaRPr lang="en-US"/>
        </a:p>
      </dgm:t>
    </dgm:pt>
    <dgm:pt modelId="{D8533953-7879-47BB-BB1D-1F9A7BEFE7C7}" type="sibTrans" cxnId="{449FFAB9-AB25-4588-97F9-88CD99E38825}">
      <dgm:prSet/>
      <dgm:spPr/>
      <dgm:t>
        <a:bodyPr/>
        <a:lstStyle/>
        <a:p>
          <a:endParaRPr lang="en-US"/>
        </a:p>
      </dgm:t>
    </dgm:pt>
    <dgm:pt modelId="{074BCCEB-0D0C-4421-8067-DC0E288C5D41}">
      <dgm:prSet phldrT="[Text]"/>
      <dgm:spPr/>
      <dgm:t>
        <a:bodyPr/>
        <a:lstStyle/>
        <a:p>
          <a:r>
            <a:rPr lang="en-US" dirty="0"/>
            <a:t>Adult Sexual Assault</a:t>
          </a:r>
        </a:p>
        <a:p>
          <a:r>
            <a:rPr lang="en-US" dirty="0"/>
            <a:t>225</a:t>
          </a:r>
        </a:p>
      </dgm:t>
    </dgm:pt>
    <dgm:pt modelId="{BF94327D-52AE-492F-9C51-77D98EEFBDBA}" type="parTrans" cxnId="{E1D9BA29-611A-46F2-BD21-56514BD6D255}">
      <dgm:prSet/>
      <dgm:spPr/>
      <dgm:t>
        <a:bodyPr/>
        <a:lstStyle/>
        <a:p>
          <a:endParaRPr lang="en-US"/>
        </a:p>
      </dgm:t>
    </dgm:pt>
    <dgm:pt modelId="{83C6C26C-2763-451C-AC76-8F59530DF127}" type="sibTrans" cxnId="{E1D9BA29-611A-46F2-BD21-56514BD6D255}">
      <dgm:prSet/>
      <dgm:spPr/>
      <dgm:t>
        <a:bodyPr/>
        <a:lstStyle/>
        <a:p>
          <a:endParaRPr lang="en-US"/>
        </a:p>
      </dgm:t>
    </dgm:pt>
    <dgm:pt modelId="{6E2FA17D-9E01-49DD-953F-AF6C28E38585}">
      <dgm:prSet/>
      <dgm:spPr/>
      <dgm:t>
        <a:bodyPr/>
        <a:lstStyle/>
        <a:p>
          <a:r>
            <a:rPr lang="en-US" b="0" i="0" u="none" dirty="0"/>
            <a:t>Adult Physical Assault</a:t>
          </a:r>
        </a:p>
        <a:p>
          <a:r>
            <a:rPr lang="en-US" dirty="0"/>
            <a:t>170</a:t>
          </a:r>
        </a:p>
      </dgm:t>
    </dgm:pt>
    <dgm:pt modelId="{E6FB0927-EE82-46CF-A2F8-27F69C98798B}" type="parTrans" cxnId="{80601B87-469F-4783-B39C-D7136EB3B48A}">
      <dgm:prSet/>
      <dgm:spPr/>
      <dgm:t>
        <a:bodyPr/>
        <a:lstStyle/>
        <a:p>
          <a:endParaRPr lang="en-US"/>
        </a:p>
      </dgm:t>
    </dgm:pt>
    <dgm:pt modelId="{8027C163-B5D5-499A-86B4-6EC167D474E8}" type="sibTrans" cxnId="{80601B87-469F-4783-B39C-D7136EB3B48A}">
      <dgm:prSet/>
      <dgm:spPr/>
      <dgm:t>
        <a:bodyPr/>
        <a:lstStyle/>
        <a:p>
          <a:endParaRPr lang="en-US"/>
        </a:p>
      </dgm:t>
    </dgm:pt>
    <dgm:pt modelId="{4D6807F2-A9A8-431E-B14D-8811E7C2B660}">
      <dgm:prSet custT="1"/>
      <dgm:spPr/>
      <dgm:t>
        <a:bodyPr/>
        <a:lstStyle/>
        <a:p>
          <a:r>
            <a:rPr lang="en-US" sz="3600" b="1" dirty="0"/>
            <a:t>Top </a:t>
          </a:r>
          <a:r>
            <a:rPr lang="en-US" sz="3200" b="1" dirty="0"/>
            <a:t>Victimizations</a:t>
          </a:r>
          <a:r>
            <a:rPr lang="en-US" sz="3600" b="1" dirty="0"/>
            <a:t> </a:t>
          </a:r>
        </a:p>
      </dgm:t>
    </dgm:pt>
    <dgm:pt modelId="{82E67E4D-245A-41E2-9929-D6DEED89FC33}" type="parTrans" cxnId="{D49CEC15-B598-4F4E-AF28-16644061DC1E}">
      <dgm:prSet/>
      <dgm:spPr/>
      <dgm:t>
        <a:bodyPr/>
        <a:lstStyle/>
        <a:p>
          <a:endParaRPr lang="en-US"/>
        </a:p>
      </dgm:t>
    </dgm:pt>
    <dgm:pt modelId="{EAEC4994-37E3-412F-8D9C-BB12E786940F}" type="sibTrans" cxnId="{D49CEC15-B598-4F4E-AF28-16644061DC1E}">
      <dgm:prSet/>
      <dgm:spPr/>
      <dgm:t>
        <a:bodyPr/>
        <a:lstStyle/>
        <a:p>
          <a:endParaRPr lang="en-US"/>
        </a:p>
      </dgm:t>
    </dgm:pt>
    <dgm:pt modelId="{3331B71D-546D-4C9E-A03D-7C4286C2D7FE}" type="pres">
      <dgm:prSet presAssocID="{569B2165-2111-481C-A1B9-9ED308A7894C}" presName="linear" presStyleCnt="0">
        <dgm:presLayoutVars>
          <dgm:animLvl val="lvl"/>
          <dgm:resizeHandles val="exact"/>
        </dgm:presLayoutVars>
      </dgm:prSet>
      <dgm:spPr/>
    </dgm:pt>
    <dgm:pt modelId="{386EEC67-D700-4EF6-AFC2-BF5C5CF376B8}" type="pres">
      <dgm:prSet presAssocID="{4D6807F2-A9A8-431E-B14D-8811E7C2B660}" presName="parentText" presStyleLbl="node1" presStyleIdx="0" presStyleCnt="5">
        <dgm:presLayoutVars>
          <dgm:chMax val="0"/>
          <dgm:bulletEnabled val="1"/>
        </dgm:presLayoutVars>
      </dgm:prSet>
      <dgm:spPr/>
    </dgm:pt>
    <dgm:pt modelId="{08C606E0-3DD2-4E15-A5F6-1617356302D4}" type="pres">
      <dgm:prSet presAssocID="{EAEC4994-37E3-412F-8D9C-BB12E786940F}" presName="spacer" presStyleCnt="0"/>
      <dgm:spPr/>
    </dgm:pt>
    <dgm:pt modelId="{6A0BDEAD-FFAE-4020-B20E-C162E13822C7}" type="pres">
      <dgm:prSet presAssocID="{6F917D51-2F91-4CB2-B9C6-ACAE066EA8F9}" presName="parentText" presStyleLbl="node1" presStyleIdx="1" presStyleCnt="5">
        <dgm:presLayoutVars>
          <dgm:chMax val="0"/>
          <dgm:bulletEnabled val="1"/>
        </dgm:presLayoutVars>
      </dgm:prSet>
      <dgm:spPr/>
    </dgm:pt>
    <dgm:pt modelId="{1F9834B7-0C9C-4CC0-9DEA-2374BEA60FE0}" type="pres">
      <dgm:prSet presAssocID="{F4D9407F-00FD-470E-8D08-ECC65F397DCD}" presName="spacer" presStyleCnt="0"/>
      <dgm:spPr/>
    </dgm:pt>
    <dgm:pt modelId="{BC8F9EF7-3452-44C4-BC37-3DE8F2DEE074}" type="pres">
      <dgm:prSet presAssocID="{FB4F927E-E5D2-49A6-A136-F4B2F59F94FE}" presName="parentText" presStyleLbl="node1" presStyleIdx="2" presStyleCnt="5">
        <dgm:presLayoutVars>
          <dgm:chMax val="0"/>
          <dgm:bulletEnabled val="1"/>
        </dgm:presLayoutVars>
      </dgm:prSet>
      <dgm:spPr/>
    </dgm:pt>
    <dgm:pt modelId="{63DB20E5-7C26-44D8-AEF3-157CB6C5E4DD}" type="pres">
      <dgm:prSet presAssocID="{D8533953-7879-47BB-BB1D-1F9A7BEFE7C7}" presName="spacer" presStyleCnt="0"/>
      <dgm:spPr/>
    </dgm:pt>
    <dgm:pt modelId="{1135ACE0-5D8E-4556-86D2-A5BA835E6F40}" type="pres">
      <dgm:prSet presAssocID="{074BCCEB-0D0C-4421-8067-DC0E288C5D41}" presName="parentText" presStyleLbl="node1" presStyleIdx="3" presStyleCnt="5">
        <dgm:presLayoutVars>
          <dgm:chMax val="0"/>
          <dgm:bulletEnabled val="1"/>
        </dgm:presLayoutVars>
      </dgm:prSet>
      <dgm:spPr/>
    </dgm:pt>
    <dgm:pt modelId="{4B205142-8D11-47FF-A0BE-22B164D75FFD}" type="pres">
      <dgm:prSet presAssocID="{83C6C26C-2763-451C-AC76-8F59530DF127}" presName="spacer" presStyleCnt="0"/>
      <dgm:spPr/>
    </dgm:pt>
    <dgm:pt modelId="{F7A14B40-463A-40E5-A55B-D407D2ADF4A7}" type="pres">
      <dgm:prSet presAssocID="{6E2FA17D-9E01-49DD-953F-AF6C28E38585}" presName="parentText" presStyleLbl="node1" presStyleIdx="4" presStyleCnt="5">
        <dgm:presLayoutVars>
          <dgm:chMax val="0"/>
          <dgm:bulletEnabled val="1"/>
        </dgm:presLayoutVars>
      </dgm:prSet>
      <dgm:spPr/>
    </dgm:pt>
  </dgm:ptLst>
  <dgm:cxnLst>
    <dgm:cxn modelId="{E9F89E10-98FD-435C-B5D0-C6001555D7B2}" srcId="{569B2165-2111-481C-A1B9-9ED308A7894C}" destId="{6F917D51-2F91-4CB2-B9C6-ACAE066EA8F9}" srcOrd="1" destOrd="0" parTransId="{26427BEC-CBBD-41B3-8E50-A1CA6E79017B}" sibTransId="{F4D9407F-00FD-470E-8D08-ECC65F397DCD}"/>
    <dgm:cxn modelId="{D49CEC15-B598-4F4E-AF28-16644061DC1E}" srcId="{569B2165-2111-481C-A1B9-9ED308A7894C}" destId="{4D6807F2-A9A8-431E-B14D-8811E7C2B660}" srcOrd="0" destOrd="0" parTransId="{82E67E4D-245A-41E2-9929-D6DEED89FC33}" sibTransId="{EAEC4994-37E3-412F-8D9C-BB12E786940F}"/>
    <dgm:cxn modelId="{77E3DC1F-EF32-465E-AA59-0864A9C43E2A}" type="presOf" srcId="{569B2165-2111-481C-A1B9-9ED308A7894C}" destId="{3331B71D-546D-4C9E-A03D-7C4286C2D7FE}" srcOrd="0" destOrd="0" presId="urn:microsoft.com/office/officeart/2005/8/layout/vList2"/>
    <dgm:cxn modelId="{E1D9BA29-611A-46F2-BD21-56514BD6D255}" srcId="{569B2165-2111-481C-A1B9-9ED308A7894C}" destId="{074BCCEB-0D0C-4421-8067-DC0E288C5D41}" srcOrd="3" destOrd="0" parTransId="{BF94327D-52AE-492F-9C51-77D98EEFBDBA}" sibTransId="{83C6C26C-2763-451C-AC76-8F59530DF127}"/>
    <dgm:cxn modelId="{20351F68-2D90-40EF-BE7A-C083A3E1F496}" type="presOf" srcId="{6F917D51-2F91-4CB2-B9C6-ACAE066EA8F9}" destId="{6A0BDEAD-FFAE-4020-B20E-C162E13822C7}" srcOrd="0" destOrd="0" presId="urn:microsoft.com/office/officeart/2005/8/layout/vList2"/>
    <dgm:cxn modelId="{80601B87-469F-4783-B39C-D7136EB3B48A}" srcId="{569B2165-2111-481C-A1B9-9ED308A7894C}" destId="{6E2FA17D-9E01-49DD-953F-AF6C28E38585}" srcOrd="4" destOrd="0" parTransId="{E6FB0927-EE82-46CF-A2F8-27F69C98798B}" sibTransId="{8027C163-B5D5-499A-86B4-6EC167D474E8}"/>
    <dgm:cxn modelId="{4E6A9BA8-30B0-4A97-9E76-BA2A7018475F}" type="presOf" srcId="{074BCCEB-0D0C-4421-8067-DC0E288C5D41}" destId="{1135ACE0-5D8E-4556-86D2-A5BA835E6F40}" srcOrd="0" destOrd="0" presId="urn:microsoft.com/office/officeart/2005/8/layout/vList2"/>
    <dgm:cxn modelId="{449FFAB9-AB25-4588-97F9-88CD99E38825}" srcId="{569B2165-2111-481C-A1B9-9ED308A7894C}" destId="{FB4F927E-E5D2-49A6-A136-F4B2F59F94FE}" srcOrd="2" destOrd="0" parTransId="{6AE79729-5BD3-4B8E-B985-F133EF4583CC}" sibTransId="{D8533953-7879-47BB-BB1D-1F9A7BEFE7C7}"/>
    <dgm:cxn modelId="{7F357AEC-E053-434B-A7B9-BDAA0C8E7E81}" type="presOf" srcId="{4D6807F2-A9A8-431E-B14D-8811E7C2B660}" destId="{386EEC67-D700-4EF6-AFC2-BF5C5CF376B8}" srcOrd="0" destOrd="0" presId="urn:microsoft.com/office/officeart/2005/8/layout/vList2"/>
    <dgm:cxn modelId="{7D10A1F4-EF82-4BB8-992E-E9A8523BDBC7}" type="presOf" srcId="{FB4F927E-E5D2-49A6-A136-F4B2F59F94FE}" destId="{BC8F9EF7-3452-44C4-BC37-3DE8F2DEE074}" srcOrd="0" destOrd="0" presId="urn:microsoft.com/office/officeart/2005/8/layout/vList2"/>
    <dgm:cxn modelId="{152E88FF-BCCD-40C5-B58B-535EED1C9AB7}" type="presOf" srcId="{6E2FA17D-9E01-49DD-953F-AF6C28E38585}" destId="{F7A14B40-463A-40E5-A55B-D407D2ADF4A7}" srcOrd="0" destOrd="0" presId="urn:microsoft.com/office/officeart/2005/8/layout/vList2"/>
    <dgm:cxn modelId="{E60DC8F7-2979-4E8E-8F8B-802768F15590}" type="presParOf" srcId="{3331B71D-546D-4C9E-A03D-7C4286C2D7FE}" destId="{386EEC67-D700-4EF6-AFC2-BF5C5CF376B8}" srcOrd="0" destOrd="0" presId="urn:microsoft.com/office/officeart/2005/8/layout/vList2"/>
    <dgm:cxn modelId="{97DE538E-3EAA-40F9-B4C1-2FDFE1CD4411}" type="presParOf" srcId="{3331B71D-546D-4C9E-A03D-7C4286C2D7FE}" destId="{08C606E0-3DD2-4E15-A5F6-1617356302D4}" srcOrd="1" destOrd="0" presId="urn:microsoft.com/office/officeart/2005/8/layout/vList2"/>
    <dgm:cxn modelId="{E61BFD38-AD50-41AC-9D6F-9ABC8C991199}" type="presParOf" srcId="{3331B71D-546D-4C9E-A03D-7C4286C2D7FE}" destId="{6A0BDEAD-FFAE-4020-B20E-C162E13822C7}" srcOrd="2" destOrd="0" presId="urn:microsoft.com/office/officeart/2005/8/layout/vList2"/>
    <dgm:cxn modelId="{C1C1D856-C3E1-4EA2-868D-44A24CC9A587}" type="presParOf" srcId="{3331B71D-546D-4C9E-A03D-7C4286C2D7FE}" destId="{1F9834B7-0C9C-4CC0-9DEA-2374BEA60FE0}" srcOrd="3" destOrd="0" presId="urn:microsoft.com/office/officeart/2005/8/layout/vList2"/>
    <dgm:cxn modelId="{F40DD989-1D65-44D5-8DC1-B8E3290BE5BA}" type="presParOf" srcId="{3331B71D-546D-4C9E-A03D-7C4286C2D7FE}" destId="{BC8F9EF7-3452-44C4-BC37-3DE8F2DEE074}" srcOrd="4" destOrd="0" presId="urn:microsoft.com/office/officeart/2005/8/layout/vList2"/>
    <dgm:cxn modelId="{C46B9FDD-2DAA-4826-86EB-7F1CF671BFBF}" type="presParOf" srcId="{3331B71D-546D-4C9E-A03D-7C4286C2D7FE}" destId="{63DB20E5-7C26-44D8-AEF3-157CB6C5E4DD}" srcOrd="5" destOrd="0" presId="urn:microsoft.com/office/officeart/2005/8/layout/vList2"/>
    <dgm:cxn modelId="{17CC4ECA-AAF5-4008-89D2-96239D2EDDE7}" type="presParOf" srcId="{3331B71D-546D-4C9E-A03D-7C4286C2D7FE}" destId="{1135ACE0-5D8E-4556-86D2-A5BA835E6F40}" srcOrd="6" destOrd="0" presId="urn:microsoft.com/office/officeart/2005/8/layout/vList2"/>
    <dgm:cxn modelId="{EB095C4C-519E-412C-B721-A4DAE8A7E4A4}" type="presParOf" srcId="{3331B71D-546D-4C9E-A03D-7C4286C2D7FE}" destId="{4B205142-8D11-47FF-A0BE-22B164D75FFD}" srcOrd="7" destOrd="0" presId="urn:microsoft.com/office/officeart/2005/8/layout/vList2"/>
    <dgm:cxn modelId="{96F99B78-F71A-46FB-88E6-9591AB2F68F9}" type="presParOf" srcId="{3331B71D-546D-4C9E-A03D-7C4286C2D7FE}" destId="{F7A14B40-463A-40E5-A55B-D407D2ADF4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9B2165-2111-481C-A1B9-9ED308A7894C}" type="doc">
      <dgm:prSet loTypeId="urn:microsoft.com/office/officeart/2005/8/layout/vList2" loCatId="list" qsTypeId="urn:microsoft.com/office/officeart/2005/8/quickstyle/3d1" qsCatId="3D" csTypeId="urn:microsoft.com/office/officeart/2005/8/colors/accent0_3" csCatId="mainScheme" phldr="1"/>
      <dgm:spPr/>
    </dgm:pt>
    <dgm:pt modelId="{6F917D51-2F91-4CB2-B9C6-ACAE066EA8F9}">
      <dgm:prSet phldrT="[Text]"/>
      <dgm:spPr/>
      <dgm:t>
        <a:bodyPr/>
        <a:lstStyle/>
        <a:p>
          <a:r>
            <a:rPr lang="en-US" b="0" i="0" u="none" dirty="0"/>
            <a:t>Domestic / Family Violence</a:t>
          </a:r>
        </a:p>
        <a:p>
          <a:r>
            <a:rPr lang="en-US" dirty="0"/>
            <a:t>127</a:t>
          </a:r>
        </a:p>
      </dgm:t>
    </dgm:pt>
    <dgm:pt modelId="{26427BEC-CBBD-41B3-8E50-A1CA6E79017B}" type="parTrans" cxnId="{E9F89E10-98FD-435C-B5D0-C6001555D7B2}">
      <dgm:prSet/>
      <dgm:spPr/>
      <dgm:t>
        <a:bodyPr/>
        <a:lstStyle/>
        <a:p>
          <a:endParaRPr lang="en-US"/>
        </a:p>
      </dgm:t>
    </dgm:pt>
    <dgm:pt modelId="{F4D9407F-00FD-470E-8D08-ECC65F397DCD}" type="sibTrans" cxnId="{E9F89E10-98FD-435C-B5D0-C6001555D7B2}">
      <dgm:prSet/>
      <dgm:spPr/>
      <dgm:t>
        <a:bodyPr/>
        <a:lstStyle/>
        <a:p>
          <a:endParaRPr lang="en-US"/>
        </a:p>
      </dgm:t>
    </dgm:pt>
    <dgm:pt modelId="{FB4F927E-E5D2-49A6-A136-F4B2F59F94FE}">
      <dgm:prSet phldrT="[Text]"/>
      <dgm:spPr/>
      <dgm:t>
        <a:bodyPr/>
        <a:lstStyle/>
        <a:p>
          <a:r>
            <a:rPr lang="en-US" dirty="0"/>
            <a:t>Bullying</a:t>
          </a:r>
        </a:p>
        <a:p>
          <a:r>
            <a:rPr lang="en-US" dirty="0"/>
            <a:t>99</a:t>
          </a:r>
        </a:p>
      </dgm:t>
    </dgm:pt>
    <dgm:pt modelId="{6AE79729-5BD3-4B8E-B985-F133EF4583CC}" type="parTrans" cxnId="{449FFAB9-AB25-4588-97F9-88CD99E38825}">
      <dgm:prSet/>
      <dgm:spPr/>
      <dgm:t>
        <a:bodyPr/>
        <a:lstStyle/>
        <a:p>
          <a:endParaRPr lang="en-US"/>
        </a:p>
      </dgm:t>
    </dgm:pt>
    <dgm:pt modelId="{D8533953-7879-47BB-BB1D-1F9A7BEFE7C7}" type="sibTrans" cxnId="{449FFAB9-AB25-4588-97F9-88CD99E38825}">
      <dgm:prSet/>
      <dgm:spPr/>
      <dgm:t>
        <a:bodyPr/>
        <a:lstStyle/>
        <a:p>
          <a:endParaRPr lang="en-US"/>
        </a:p>
      </dgm:t>
    </dgm:pt>
    <dgm:pt modelId="{074BCCEB-0D0C-4421-8067-DC0E288C5D41}">
      <dgm:prSet phldrT="[Text]"/>
      <dgm:spPr/>
      <dgm:t>
        <a:bodyPr/>
        <a:lstStyle/>
        <a:p>
          <a:r>
            <a:rPr lang="en-US" dirty="0"/>
            <a:t>Child Physical abuse / Neglect</a:t>
          </a:r>
        </a:p>
        <a:p>
          <a:r>
            <a:rPr lang="en-US" dirty="0"/>
            <a:t>99</a:t>
          </a:r>
        </a:p>
      </dgm:t>
    </dgm:pt>
    <dgm:pt modelId="{BF94327D-52AE-492F-9C51-77D98EEFBDBA}" type="parTrans" cxnId="{E1D9BA29-611A-46F2-BD21-56514BD6D255}">
      <dgm:prSet/>
      <dgm:spPr/>
      <dgm:t>
        <a:bodyPr/>
        <a:lstStyle/>
        <a:p>
          <a:endParaRPr lang="en-US"/>
        </a:p>
      </dgm:t>
    </dgm:pt>
    <dgm:pt modelId="{83C6C26C-2763-451C-AC76-8F59530DF127}" type="sibTrans" cxnId="{E1D9BA29-611A-46F2-BD21-56514BD6D255}">
      <dgm:prSet/>
      <dgm:spPr/>
      <dgm:t>
        <a:bodyPr/>
        <a:lstStyle/>
        <a:p>
          <a:endParaRPr lang="en-US"/>
        </a:p>
      </dgm:t>
    </dgm:pt>
    <dgm:pt modelId="{6E2FA17D-9E01-49DD-953F-AF6C28E38585}">
      <dgm:prSet/>
      <dgm:spPr/>
      <dgm:t>
        <a:bodyPr/>
        <a:lstStyle/>
        <a:p>
          <a:r>
            <a:rPr lang="en-US" dirty="0"/>
            <a:t>Child Sexual Abuse</a:t>
          </a:r>
        </a:p>
        <a:p>
          <a:r>
            <a:rPr lang="en-US" dirty="0"/>
            <a:t>57</a:t>
          </a:r>
        </a:p>
      </dgm:t>
    </dgm:pt>
    <dgm:pt modelId="{E6FB0927-EE82-46CF-A2F8-27F69C98798B}" type="parTrans" cxnId="{80601B87-469F-4783-B39C-D7136EB3B48A}">
      <dgm:prSet/>
      <dgm:spPr/>
      <dgm:t>
        <a:bodyPr/>
        <a:lstStyle/>
        <a:p>
          <a:endParaRPr lang="en-US"/>
        </a:p>
      </dgm:t>
    </dgm:pt>
    <dgm:pt modelId="{8027C163-B5D5-499A-86B4-6EC167D474E8}" type="sibTrans" cxnId="{80601B87-469F-4783-B39C-D7136EB3B48A}">
      <dgm:prSet/>
      <dgm:spPr/>
      <dgm:t>
        <a:bodyPr/>
        <a:lstStyle/>
        <a:p>
          <a:endParaRPr lang="en-US"/>
        </a:p>
      </dgm:t>
    </dgm:pt>
    <dgm:pt modelId="{4D6807F2-A9A8-431E-B14D-8811E7C2B660}">
      <dgm:prSet custT="1"/>
      <dgm:spPr/>
      <dgm:t>
        <a:bodyPr/>
        <a:lstStyle/>
        <a:p>
          <a:r>
            <a:rPr lang="en-US" sz="3600" b="1" dirty="0"/>
            <a:t>Top </a:t>
          </a:r>
          <a:r>
            <a:rPr lang="en-US" sz="3200" b="1" dirty="0"/>
            <a:t>Victimizations</a:t>
          </a:r>
          <a:r>
            <a:rPr lang="en-US" sz="3600" b="1" dirty="0"/>
            <a:t> </a:t>
          </a:r>
        </a:p>
      </dgm:t>
    </dgm:pt>
    <dgm:pt modelId="{82E67E4D-245A-41E2-9929-D6DEED89FC33}" type="parTrans" cxnId="{D49CEC15-B598-4F4E-AF28-16644061DC1E}">
      <dgm:prSet/>
      <dgm:spPr/>
      <dgm:t>
        <a:bodyPr/>
        <a:lstStyle/>
        <a:p>
          <a:endParaRPr lang="en-US"/>
        </a:p>
      </dgm:t>
    </dgm:pt>
    <dgm:pt modelId="{EAEC4994-37E3-412F-8D9C-BB12E786940F}" type="sibTrans" cxnId="{D49CEC15-B598-4F4E-AF28-16644061DC1E}">
      <dgm:prSet/>
      <dgm:spPr/>
      <dgm:t>
        <a:bodyPr/>
        <a:lstStyle/>
        <a:p>
          <a:endParaRPr lang="en-US"/>
        </a:p>
      </dgm:t>
    </dgm:pt>
    <dgm:pt modelId="{73E97702-1045-4024-9638-247D57A31148}" type="pres">
      <dgm:prSet presAssocID="{569B2165-2111-481C-A1B9-9ED308A7894C}" presName="linear" presStyleCnt="0">
        <dgm:presLayoutVars>
          <dgm:animLvl val="lvl"/>
          <dgm:resizeHandles val="exact"/>
        </dgm:presLayoutVars>
      </dgm:prSet>
      <dgm:spPr/>
    </dgm:pt>
    <dgm:pt modelId="{EC1482E1-C732-46EF-B279-54AE238679E3}" type="pres">
      <dgm:prSet presAssocID="{4D6807F2-A9A8-431E-B14D-8811E7C2B660}" presName="parentText" presStyleLbl="node1" presStyleIdx="0" presStyleCnt="5">
        <dgm:presLayoutVars>
          <dgm:chMax val="0"/>
          <dgm:bulletEnabled val="1"/>
        </dgm:presLayoutVars>
      </dgm:prSet>
      <dgm:spPr/>
    </dgm:pt>
    <dgm:pt modelId="{2148313A-FA4F-436E-8885-8A5F9B4C40AC}" type="pres">
      <dgm:prSet presAssocID="{EAEC4994-37E3-412F-8D9C-BB12E786940F}" presName="spacer" presStyleCnt="0"/>
      <dgm:spPr/>
    </dgm:pt>
    <dgm:pt modelId="{4CA8DF4C-2CC7-4CA4-BDAF-7673C8CD9F9B}" type="pres">
      <dgm:prSet presAssocID="{6F917D51-2F91-4CB2-B9C6-ACAE066EA8F9}" presName="parentText" presStyleLbl="node1" presStyleIdx="1" presStyleCnt="5">
        <dgm:presLayoutVars>
          <dgm:chMax val="0"/>
          <dgm:bulletEnabled val="1"/>
        </dgm:presLayoutVars>
      </dgm:prSet>
      <dgm:spPr/>
    </dgm:pt>
    <dgm:pt modelId="{A6F82C7E-9570-4A11-B64D-0C9717FF4DEE}" type="pres">
      <dgm:prSet presAssocID="{F4D9407F-00FD-470E-8D08-ECC65F397DCD}" presName="spacer" presStyleCnt="0"/>
      <dgm:spPr/>
    </dgm:pt>
    <dgm:pt modelId="{774666ED-91AE-4233-B8C3-D6D4812CEDEF}" type="pres">
      <dgm:prSet presAssocID="{FB4F927E-E5D2-49A6-A136-F4B2F59F94FE}" presName="parentText" presStyleLbl="node1" presStyleIdx="2" presStyleCnt="5">
        <dgm:presLayoutVars>
          <dgm:chMax val="0"/>
          <dgm:bulletEnabled val="1"/>
        </dgm:presLayoutVars>
      </dgm:prSet>
      <dgm:spPr/>
    </dgm:pt>
    <dgm:pt modelId="{31D124E8-1630-4B4E-AC75-24D5B20537CE}" type="pres">
      <dgm:prSet presAssocID="{D8533953-7879-47BB-BB1D-1F9A7BEFE7C7}" presName="spacer" presStyleCnt="0"/>
      <dgm:spPr/>
    </dgm:pt>
    <dgm:pt modelId="{687EAFAD-C096-4955-BCC9-5708DF034F8B}" type="pres">
      <dgm:prSet presAssocID="{074BCCEB-0D0C-4421-8067-DC0E288C5D41}" presName="parentText" presStyleLbl="node1" presStyleIdx="3" presStyleCnt="5">
        <dgm:presLayoutVars>
          <dgm:chMax val="0"/>
          <dgm:bulletEnabled val="1"/>
        </dgm:presLayoutVars>
      </dgm:prSet>
      <dgm:spPr/>
    </dgm:pt>
    <dgm:pt modelId="{C7718535-BF18-4E89-B0B8-F1D244F09461}" type="pres">
      <dgm:prSet presAssocID="{83C6C26C-2763-451C-AC76-8F59530DF127}" presName="spacer" presStyleCnt="0"/>
      <dgm:spPr/>
    </dgm:pt>
    <dgm:pt modelId="{D763FFBA-D40A-4905-84E7-A20E05DB986F}" type="pres">
      <dgm:prSet presAssocID="{6E2FA17D-9E01-49DD-953F-AF6C28E38585}" presName="parentText" presStyleLbl="node1" presStyleIdx="4" presStyleCnt="5">
        <dgm:presLayoutVars>
          <dgm:chMax val="0"/>
          <dgm:bulletEnabled val="1"/>
        </dgm:presLayoutVars>
      </dgm:prSet>
      <dgm:spPr/>
    </dgm:pt>
  </dgm:ptLst>
  <dgm:cxnLst>
    <dgm:cxn modelId="{E9F89E10-98FD-435C-B5D0-C6001555D7B2}" srcId="{569B2165-2111-481C-A1B9-9ED308A7894C}" destId="{6F917D51-2F91-4CB2-B9C6-ACAE066EA8F9}" srcOrd="1" destOrd="0" parTransId="{26427BEC-CBBD-41B3-8E50-A1CA6E79017B}" sibTransId="{F4D9407F-00FD-470E-8D08-ECC65F397DCD}"/>
    <dgm:cxn modelId="{D49CEC15-B598-4F4E-AF28-16644061DC1E}" srcId="{569B2165-2111-481C-A1B9-9ED308A7894C}" destId="{4D6807F2-A9A8-431E-B14D-8811E7C2B660}" srcOrd="0" destOrd="0" parTransId="{82E67E4D-245A-41E2-9929-D6DEED89FC33}" sibTransId="{EAEC4994-37E3-412F-8D9C-BB12E786940F}"/>
    <dgm:cxn modelId="{150CCB21-6F6F-4938-B46E-DF87B35C80E5}" type="presOf" srcId="{4D6807F2-A9A8-431E-B14D-8811E7C2B660}" destId="{EC1482E1-C732-46EF-B279-54AE238679E3}" srcOrd="0" destOrd="0" presId="urn:microsoft.com/office/officeart/2005/8/layout/vList2"/>
    <dgm:cxn modelId="{E1D9BA29-611A-46F2-BD21-56514BD6D255}" srcId="{569B2165-2111-481C-A1B9-9ED308A7894C}" destId="{074BCCEB-0D0C-4421-8067-DC0E288C5D41}" srcOrd="3" destOrd="0" parTransId="{BF94327D-52AE-492F-9C51-77D98EEFBDBA}" sibTransId="{83C6C26C-2763-451C-AC76-8F59530DF127}"/>
    <dgm:cxn modelId="{C8FB0B60-34AA-48EC-BDAC-965106336C76}" type="presOf" srcId="{FB4F927E-E5D2-49A6-A136-F4B2F59F94FE}" destId="{774666ED-91AE-4233-B8C3-D6D4812CEDEF}" srcOrd="0" destOrd="0" presId="urn:microsoft.com/office/officeart/2005/8/layout/vList2"/>
    <dgm:cxn modelId="{80601B87-469F-4783-B39C-D7136EB3B48A}" srcId="{569B2165-2111-481C-A1B9-9ED308A7894C}" destId="{6E2FA17D-9E01-49DD-953F-AF6C28E38585}" srcOrd="4" destOrd="0" parTransId="{E6FB0927-EE82-46CF-A2F8-27F69C98798B}" sibTransId="{8027C163-B5D5-499A-86B4-6EC167D474E8}"/>
    <dgm:cxn modelId="{59915588-CF2A-407D-8EEF-A6327E13445C}" type="presOf" srcId="{6E2FA17D-9E01-49DD-953F-AF6C28E38585}" destId="{D763FFBA-D40A-4905-84E7-A20E05DB986F}" srcOrd="0" destOrd="0" presId="urn:microsoft.com/office/officeart/2005/8/layout/vList2"/>
    <dgm:cxn modelId="{2EAC708E-9CFD-4C10-8060-8B04885EAA61}" type="presOf" srcId="{569B2165-2111-481C-A1B9-9ED308A7894C}" destId="{73E97702-1045-4024-9638-247D57A31148}" srcOrd="0" destOrd="0" presId="urn:microsoft.com/office/officeart/2005/8/layout/vList2"/>
    <dgm:cxn modelId="{8CB6229B-77A9-4E9E-BB9F-B0918307B654}" type="presOf" srcId="{074BCCEB-0D0C-4421-8067-DC0E288C5D41}" destId="{687EAFAD-C096-4955-BCC9-5708DF034F8B}" srcOrd="0" destOrd="0" presId="urn:microsoft.com/office/officeart/2005/8/layout/vList2"/>
    <dgm:cxn modelId="{CC68B2B9-9979-41A4-B7E4-F6E534F18011}" type="presOf" srcId="{6F917D51-2F91-4CB2-B9C6-ACAE066EA8F9}" destId="{4CA8DF4C-2CC7-4CA4-BDAF-7673C8CD9F9B}" srcOrd="0" destOrd="0" presId="urn:microsoft.com/office/officeart/2005/8/layout/vList2"/>
    <dgm:cxn modelId="{449FFAB9-AB25-4588-97F9-88CD99E38825}" srcId="{569B2165-2111-481C-A1B9-9ED308A7894C}" destId="{FB4F927E-E5D2-49A6-A136-F4B2F59F94FE}" srcOrd="2" destOrd="0" parTransId="{6AE79729-5BD3-4B8E-B985-F133EF4583CC}" sibTransId="{D8533953-7879-47BB-BB1D-1F9A7BEFE7C7}"/>
    <dgm:cxn modelId="{A636F5F9-FEDC-42BC-B7D5-F62FB1950AA5}" type="presParOf" srcId="{73E97702-1045-4024-9638-247D57A31148}" destId="{EC1482E1-C732-46EF-B279-54AE238679E3}" srcOrd="0" destOrd="0" presId="urn:microsoft.com/office/officeart/2005/8/layout/vList2"/>
    <dgm:cxn modelId="{EB24D61E-58D5-48A9-AA4A-E38570D94AD4}" type="presParOf" srcId="{73E97702-1045-4024-9638-247D57A31148}" destId="{2148313A-FA4F-436E-8885-8A5F9B4C40AC}" srcOrd="1" destOrd="0" presId="urn:microsoft.com/office/officeart/2005/8/layout/vList2"/>
    <dgm:cxn modelId="{930DC082-75C2-47E6-8B9E-C6E0767901B4}" type="presParOf" srcId="{73E97702-1045-4024-9638-247D57A31148}" destId="{4CA8DF4C-2CC7-4CA4-BDAF-7673C8CD9F9B}" srcOrd="2" destOrd="0" presId="urn:microsoft.com/office/officeart/2005/8/layout/vList2"/>
    <dgm:cxn modelId="{69F8D0F1-AC20-4C8A-88CB-BDC54E21F986}" type="presParOf" srcId="{73E97702-1045-4024-9638-247D57A31148}" destId="{A6F82C7E-9570-4A11-B64D-0C9717FF4DEE}" srcOrd="3" destOrd="0" presId="urn:microsoft.com/office/officeart/2005/8/layout/vList2"/>
    <dgm:cxn modelId="{748BED17-96F4-4EE7-8E4B-28D6351E3047}" type="presParOf" srcId="{73E97702-1045-4024-9638-247D57A31148}" destId="{774666ED-91AE-4233-B8C3-D6D4812CEDEF}" srcOrd="4" destOrd="0" presId="urn:microsoft.com/office/officeart/2005/8/layout/vList2"/>
    <dgm:cxn modelId="{A5670DAB-1995-4EDC-BEA1-F8B8E0CBAF45}" type="presParOf" srcId="{73E97702-1045-4024-9638-247D57A31148}" destId="{31D124E8-1630-4B4E-AC75-24D5B20537CE}" srcOrd="5" destOrd="0" presId="urn:microsoft.com/office/officeart/2005/8/layout/vList2"/>
    <dgm:cxn modelId="{E330135E-1987-461D-BAE1-736DDB759AFC}" type="presParOf" srcId="{73E97702-1045-4024-9638-247D57A31148}" destId="{687EAFAD-C096-4955-BCC9-5708DF034F8B}" srcOrd="6" destOrd="0" presId="urn:microsoft.com/office/officeart/2005/8/layout/vList2"/>
    <dgm:cxn modelId="{0F83F1BF-0F99-42B9-A7E6-047D5ACC0807}" type="presParOf" srcId="{73E97702-1045-4024-9638-247D57A31148}" destId="{C7718535-BF18-4E89-B0B8-F1D244F09461}" srcOrd="7" destOrd="0" presId="urn:microsoft.com/office/officeart/2005/8/layout/vList2"/>
    <dgm:cxn modelId="{676E0BBD-E034-48B0-AD43-CCB7A583FB18}" type="presParOf" srcId="{73E97702-1045-4024-9638-247D57A31148}" destId="{D763FFBA-D40A-4905-84E7-A20E05DB986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BD702-E37E-4F54-B629-FEE4982FF87A}">
      <dsp:nvSpPr>
        <dsp:cNvPr id="0" name=""/>
        <dsp:cNvSpPr/>
      </dsp:nvSpPr>
      <dsp:spPr>
        <a:xfrm>
          <a:off x="0" y="800169"/>
          <a:ext cx="3107531" cy="19732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884C9-7710-42E5-AD09-360CA6921692}">
      <dsp:nvSpPr>
        <dsp:cNvPr id="0" name=""/>
        <dsp:cNvSpPr/>
      </dsp:nvSpPr>
      <dsp:spPr>
        <a:xfrm>
          <a:off x="345281"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Reporting period: State fiscal year 7/1-6/30</a:t>
          </a:r>
        </a:p>
      </dsp:txBody>
      <dsp:txXfrm>
        <a:off x="403076" y="1185981"/>
        <a:ext cx="2991941" cy="1857692"/>
      </dsp:txXfrm>
    </dsp:sp>
    <dsp:sp modelId="{761A2E5C-8935-4853-8112-EC3C39622B12}">
      <dsp:nvSpPr>
        <dsp:cNvPr id="0" name=""/>
        <dsp:cNvSpPr/>
      </dsp:nvSpPr>
      <dsp:spPr>
        <a:xfrm>
          <a:off x="3798093" y="800169"/>
          <a:ext cx="3107531" cy="19732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08F22-513E-4889-BFEF-5DE348E16276}">
      <dsp:nvSpPr>
        <dsp:cNvPr id="0" name=""/>
        <dsp:cNvSpPr/>
      </dsp:nvSpPr>
      <dsp:spPr>
        <a:xfrm>
          <a:off x="4143374"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Only VOCA funded services and clients </a:t>
          </a:r>
        </a:p>
      </dsp:txBody>
      <dsp:txXfrm>
        <a:off x="4201169" y="1185981"/>
        <a:ext cx="2991941" cy="1857692"/>
      </dsp:txXfrm>
    </dsp:sp>
    <dsp:sp modelId="{A2CA367E-5D02-49A3-871C-27CF499A7C50}">
      <dsp:nvSpPr>
        <dsp:cNvPr id="0" name=""/>
        <dsp:cNvSpPr/>
      </dsp:nvSpPr>
      <dsp:spPr>
        <a:xfrm>
          <a:off x="7596187" y="800169"/>
          <a:ext cx="3107531" cy="19732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B367F-6CE1-4045-A479-AE622AB99ABA}">
      <dsp:nvSpPr>
        <dsp:cNvPr id="0" name=""/>
        <dsp:cNvSpPr/>
      </dsp:nvSpPr>
      <dsp:spPr>
        <a:xfrm>
          <a:off x="7941468"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Enhanced Services follow these requirements if they don’t receive OVC-DISC </a:t>
          </a:r>
        </a:p>
      </dsp:txBody>
      <dsp:txXfrm>
        <a:off x="7999263" y="1185981"/>
        <a:ext cx="2991941" cy="1857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92C36-D6E5-47C6-BED2-F72333B214C7}">
      <dsp:nvSpPr>
        <dsp:cNvPr id="0" name=""/>
        <dsp:cNvSpPr/>
      </dsp:nvSpPr>
      <dsp:spPr>
        <a:xfrm>
          <a:off x="0" y="800169"/>
          <a:ext cx="3107531" cy="197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05B4E-E852-4EF4-80E3-E048F20C1E8E}">
      <dsp:nvSpPr>
        <dsp:cNvPr id="0" name=""/>
        <dsp:cNvSpPr/>
      </dsp:nvSpPr>
      <dsp:spPr>
        <a:xfrm>
          <a:off x="345281"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Reporting period: 10/1-9/31</a:t>
          </a:r>
        </a:p>
      </dsp:txBody>
      <dsp:txXfrm>
        <a:off x="403076" y="1185981"/>
        <a:ext cx="2991941" cy="1857692"/>
      </dsp:txXfrm>
    </dsp:sp>
    <dsp:sp modelId="{09C43E8E-409A-48AD-B69B-F993141696E5}">
      <dsp:nvSpPr>
        <dsp:cNvPr id="0" name=""/>
        <dsp:cNvSpPr/>
      </dsp:nvSpPr>
      <dsp:spPr>
        <a:xfrm>
          <a:off x="3798093" y="800169"/>
          <a:ext cx="3107531" cy="197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344D2-0D49-4549-864A-64673B225858}">
      <dsp:nvSpPr>
        <dsp:cNvPr id="0" name=""/>
        <dsp:cNvSpPr/>
      </dsp:nvSpPr>
      <dsp:spPr>
        <a:xfrm>
          <a:off x="4143374"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All funding sources </a:t>
          </a:r>
        </a:p>
      </dsp:txBody>
      <dsp:txXfrm>
        <a:off x="4201169" y="1185981"/>
        <a:ext cx="2991941" cy="1857692"/>
      </dsp:txXfrm>
    </dsp:sp>
    <dsp:sp modelId="{6C2FB484-8DD7-47D5-8DA0-B95E6B9DC622}">
      <dsp:nvSpPr>
        <dsp:cNvPr id="0" name=""/>
        <dsp:cNvSpPr/>
      </dsp:nvSpPr>
      <dsp:spPr>
        <a:xfrm>
          <a:off x="7596187" y="800169"/>
          <a:ext cx="3107531" cy="197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1D89B-F7D0-4EE7-A196-F151D6078A4C}">
      <dsp:nvSpPr>
        <dsp:cNvPr id="0" name=""/>
        <dsp:cNvSpPr/>
      </dsp:nvSpPr>
      <dsp:spPr>
        <a:xfrm>
          <a:off x="7941468"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Only domestic violence related clients </a:t>
          </a:r>
        </a:p>
      </dsp:txBody>
      <dsp:txXfrm>
        <a:off x="7999263" y="1185981"/>
        <a:ext cx="2991941" cy="1857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8A472-8A16-476B-8257-B0741B1C5525}">
      <dsp:nvSpPr>
        <dsp:cNvPr id="0" name=""/>
        <dsp:cNvSpPr/>
      </dsp:nvSpPr>
      <dsp:spPr>
        <a:xfrm>
          <a:off x="0" y="17064"/>
          <a:ext cx="6525661" cy="14301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Reporting period: 10/1-9/31</a:t>
          </a:r>
        </a:p>
      </dsp:txBody>
      <dsp:txXfrm>
        <a:off x="69812" y="86876"/>
        <a:ext cx="6386037" cy="1290481"/>
      </dsp:txXfrm>
    </dsp:sp>
    <dsp:sp modelId="{7AAFF154-7030-4D1D-B556-2305BDB59E28}">
      <dsp:nvSpPr>
        <dsp:cNvPr id="0" name=""/>
        <dsp:cNvSpPr/>
      </dsp:nvSpPr>
      <dsp:spPr>
        <a:xfrm>
          <a:off x="0" y="1550849"/>
          <a:ext cx="6525661" cy="1430105"/>
        </a:xfrm>
        <a:prstGeom prst="roundRect">
          <a:avLst/>
        </a:prstGeom>
        <a:solidFill>
          <a:schemeClr val="accent2">
            <a:hueOff val="-751646"/>
            <a:satOff val="-324"/>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Only Fvpsa Arpa funding source</a:t>
          </a:r>
        </a:p>
      </dsp:txBody>
      <dsp:txXfrm>
        <a:off x="69812" y="1620661"/>
        <a:ext cx="6386037" cy="1290481"/>
      </dsp:txXfrm>
    </dsp:sp>
    <dsp:sp modelId="{10E22558-305F-44C3-A89A-9E4D61E09F56}">
      <dsp:nvSpPr>
        <dsp:cNvPr id="0" name=""/>
        <dsp:cNvSpPr/>
      </dsp:nvSpPr>
      <dsp:spPr>
        <a:xfrm>
          <a:off x="0" y="3084635"/>
          <a:ext cx="6525661" cy="1430105"/>
        </a:xfrm>
        <a:prstGeom prst="roundRect">
          <a:avLst/>
        </a:prstGeom>
        <a:solidFill>
          <a:schemeClr val="accent2">
            <a:hueOff val="-1503292"/>
            <a:satOff val="-64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Both domestic violence and sexual assault related clients </a:t>
          </a:r>
        </a:p>
      </dsp:txBody>
      <dsp:txXfrm>
        <a:off x="69812" y="3154447"/>
        <a:ext cx="6386037" cy="1290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41184-7064-4EC1-9A1E-E46F2C5C72C7}">
      <dsp:nvSpPr>
        <dsp:cNvPr id="0" name=""/>
        <dsp:cNvSpPr/>
      </dsp:nvSpPr>
      <dsp:spPr>
        <a:xfrm>
          <a:off x="0" y="2356"/>
          <a:ext cx="2032591" cy="155553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Reporting period: State fiscal year 7/1-6/30</a:t>
          </a:r>
        </a:p>
      </dsp:txBody>
      <dsp:txXfrm>
        <a:off x="75935" y="78291"/>
        <a:ext cx="1880721" cy="1403669"/>
      </dsp:txXfrm>
    </dsp:sp>
    <dsp:sp modelId="{AFE1B320-4D35-406E-A7E1-7FA9F2E38D2F}">
      <dsp:nvSpPr>
        <dsp:cNvPr id="0" name=""/>
        <dsp:cNvSpPr/>
      </dsp:nvSpPr>
      <dsp:spPr>
        <a:xfrm rot="5400000">
          <a:off x="3217124" y="606694"/>
          <a:ext cx="1244431" cy="361349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Earlier federal due date than other grants </a:t>
          </a:r>
        </a:p>
      </dsp:txBody>
      <dsp:txXfrm rot="-5400000">
        <a:off x="2032592" y="1851974"/>
        <a:ext cx="3552748" cy="1122935"/>
      </dsp:txXfrm>
    </dsp:sp>
    <dsp:sp modelId="{EB8AB127-A346-4CA0-9B3B-23035AAAD48C}">
      <dsp:nvSpPr>
        <dsp:cNvPr id="0" name=""/>
        <dsp:cNvSpPr/>
      </dsp:nvSpPr>
      <dsp:spPr>
        <a:xfrm>
          <a:off x="0" y="1635672"/>
          <a:ext cx="2032591" cy="1555539"/>
        </a:xfrm>
        <a:prstGeom prst="roundRect">
          <a:avLst/>
        </a:prstGeom>
        <a:solidFill>
          <a:schemeClr val="accent2">
            <a:hueOff val="-751646"/>
            <a:satOff val="-324"/>
            <a:lumOff val="35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Relief funds – broad reporting requirements </a:t>
          </a:r>
        </a:p>
      </dsp:txBody>
      <dsp:txXfrm>
        <a:off x="75935" y="1711607"/>
        <a:ext cx="1880721" cy="1403669"/>
      </dsp:txXfrm>
    </dsp:sp>
    <dsp:sp modelId="{38CDA05F-E5D6-4427-B48F-76691EDB23BD}">
      <dsp:nvSpPr>
        <dsp:cNvPr id="0" name=""/>
        <dsp:cNvSpPr/>
      </dsp:nvSpPr>
      <dsp:spPr>
        <a:xfrm>
          <a:off x="0" y="3268989"/>
          <a:ext cx="2032591" cy="1555539"/>
        </a:xfrm>
        <a:prstGeom prst="roundRect">
          <a:avLst/>
        </a:prstGeom>
        <a:solidFill>
          <a:schemeClr val="accent2">
            <a:hueOff val="-1503292"/>
            <a:satOff val="-648"/>
            <a:lumOff val="705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Only OVC-Disc funded services and clients </a:t>
          </a:r>
        </a:p>
      </dsp:txBody>
      <dsp:txXfrm>
        <a:off x="75935" y="3344924"/>
        <a:ext cx="1880721" cy="1403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FDCE-B06D-455C-8B1A-79539B3BCFA5}">
      <dsp:nvSpPr>
        <dsp:cNvPr id="0" name=""/>
        <dsp:cNvSpPr/>
      </dsp:nvSpPr>
      <dsp:spPr>
        <a:xfrm>
          <a:off x="0" y="63919"/>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Top Victimizations </a:t>
          </a:r>
        </a:p>
      </dsp:txBody>
      <dsp:txXfrm>
        <a:off x="47227" y="111146"/>
        <a:ext cx="4865472" cy="872989"/>
      </dsp:txXfrm>
    </dsp:sp>
    <dsp:sp modelId="{6D8CB988-8F05-4AC9-B0DB-1EB59B411F0A}">
      <dsp:nvSpPr>
        <dsp:cNvPr id="0" name=""/>
        <dsp:cNvSpPr/>
      </dsp:nvSpPr>
      <dsp:spPr>
        <a:xfrm>
          <a:off x="0" y="1091842"/>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Family Violence / Domestic Violence</a:t>
          </a:r>
        </a:p>
        <a:p>
          <a:pPr marL="0" lvl="0" indent="0" algn="l" defTabSz="933450">
            <a:lnSpc>
              <a:spcPct val="90000"/>
            </a:lnSpc>
            <a:spcBef>
              <a:spcPct val="0"/>
            </a:spcBef>
            <a:spcAft>
              <a:spcPct val="35000"/>
            </a:spcAft>
            <a:buNone/>
          </a:pPr>
          <a:r>
            <a:rPr lang="en-US" sz="2100" b="0" i="0" u="none" kern="1200" dirty="0"/>
            <a:t>5,955 </a:t>
          </a:r>
          <a:endParaRPr lang="en-US" sz="2100" kern="1200" dirty="0"/>
        </a:p>
      </dsp:txBody>
      <dsp:txXfrm>
        <a:off x="47227" y="1139069"/>
        <a:ext cx="4865472" cy="872989"/>
      </dsp:txXfrm>
    </dsp:sp>
    <dsp:sp modelId="{B16EE6B5-01EC-408D-BE16-552B3E8E7700}">
      <dsp:nvSpPr>
        <dsp:cNvPr id="0" name=""/>
        <dsp:cNvSpPr/>
      </dsp:nvSpPr>
      <dsp:spPr>
        <a:xfrm>
          <a:off x="0" y="2119766"/>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Adult Sexual Assault</a:t>
          </a:r>
        </a:p>
        <a:p>
          <a:pPr marL="0" lvl="0" indent="0" algn="l" defTabSz="933450">
            <a:lnSpc>
              <a:spcPct val="90000"/>
            </a:lnSpc>
            <a:spcBef>
              <a:spcPct val="0"/>
            </a:spcBef>
            <a:spcAft>
              <a:spcPct val="35000"/>
            </a:spcAft>
            <a:buNone/>
          </a:pPr>
          <a:r>
            <a:rPr lang="en-US" sz="2100" b="0" i="0" u="none" kern="1200" dirty="0"/>
            <a:t>1,026 </a:t>
          </a:r>
          <a:endParaRPr lang="en-US" sz="2100" kern="1200" dirty="0"/>
        </a:p>
      </dsp:txBody>
      <dsp:txXfrm>
        <a:off x="47227" y="2166993"/>
        <a:ext cx="4865472" cy="872989"/>
      </dsp:txXfrm>
    </dsp:sp>
    <dsp:sp modelId="{06870642-85C4-421A-AA89-77A64C38189B}">
      <dsp:nvSpPr>
        <dsp:cNvPr id="0" name=""/>
        <dsp:cNvSpPr/>
      </dsp:nvSpPr>
      <dsp:spPr>
        <a:xfrm>
          <a:off x="0" y="3147690"/>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Adult Physical Assault</a:t>
          </a:r>
        </a:p>
        <a:p>
          <a:pPr marL="0" lvl="0" indent="0" algn="l" defTabSz="933450">
            <a:lnSpc>
              <a:spcPct val="90000"/>
            </a:lnSpc>
            <a:spcBef>
              <a:spcPct val="0"/>
            </a:spcBef>
            <a:spcAft>
              <a:spcPct val="35000"/>
            </a:spcAft>
            <a:buNone/>
          </a:pPr>
          <a:r>
            <a:rPr lang="en-US" sz="2100" b="0" i="0" u="none" kern="1200" dirty="0"/>
            <a:t>952 </a:t>
          </a:r>
          <a:endParaRPr lang="en-US" sz="2100" kern="1200" dirty="0"/>
        </a:p>
      </dsp:txBody>
      <dsp:txXfrm>
        <a:off x="47227" y="3194917"/>
        <a:ext cx="4865472" cy="872989"/>
      </dsp:txXfrm>
    </dsp:sp>
    <dsp:sp modelId="{741A7F02-8ECE-406A-BBFF-FF11D67BFA4D}">
      <dsp:nvSpPr>
        <dsp:cNvPr id="0" name=""/>
        <dsp:cNvSpPr/>
      </dsp:nvSpPr>
      <dsp:spPr>
        <a:xfrm>
          <a:off x="0" y="4175614"/>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Stalking / Harassment</a:t>
          </a:r>
        </a:p>
        <a:p>
          <a:pPr marL="0" lvl="0" indent="0" algn="l" defTabSz="933450">
            <a:lnSpc>
              <a:spcPct val="90000"/>
            </a:lnSpc>
            <a:spcBef>
              <a:spcPct val="0"/>
            </a:spcBef>
            <a:spcAft>
              <a:spcPct val="35000"/>
            </a:spcAft>
            <a:buNone/>
          </a:pPr>
          <a:r>
            <a:rPr lang="en-US" sz="2100" b="0" i="0" u="none" kern="1200" dirty="0"/>
            <a:t>495 </a:t>
          </a:r>
          <a:endParaRPr lang="en-US" sz="2100" kern="1200" dirty="0"/>
        </a:p>
      </dsp:txBody>
      <dsp:txXfrm>
        <a:off x="47227" y="4222841"/>
        <a:ext cx="4865472" cy="8729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4F934-FAF8-4FF0-971B-B07258C092F1}">
      <dsp:nvSpPr>
        <dsp:cNvPr id="0" name=""/>
        <dsp:cNvSpPr/>
      </dsp:nvSpPr>
      <dsp:spPr>
        <a:xfrm>
          <a:off x="0" y="63919"/>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Top </a:t>
          </a:r>
          <a:r>
            <a:rPr lang="en-US" sz="3200" b="1" kern="1200" dirty="0"/>
            <a:t>Victimizations</a:t>
          </a:r>
          <a:r>
            <a:rPr lang="en-US" sz="3600" b="1" kern="1200" dirty="0"/>
            <a:t> </a:t>
          </a:r>
        </a:p>
      </dsp:txBody>
      <dsp:txXfrm>
        <a:off x="47227" y="111146"/>
        <a:ext cx="4865472" cy="872989"/>
      </dsp:txXfrm>
    </dsp:sp>
    <dsp:sp modelId="{A4A3BE28-2E8D-4C7E-B1B6-532C04773552}">
      <dsp:nvSpPr>
        <dsp:cNvPr id="0" name=""/>
        <dsp:cNvSpPr/>
      </dsp:nvSpPr>
      <dsp:spPr>
        <a:xfrm>
          <a:off x="0" y="1091842"/>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Child Sexual Abuse</a:t>
          </a:r>
        </a:p>
        <a:p>
          <a:pPr marL="0" lvl="0" indent="0" algn="l" defTabSz="933450">
            <a:lnSpc>
              <a:spcPct val="90000"/>
            </a:lnSpc>
            <a:spcBef>
              <a:spcPct val="0"/>
            </a:spcBef>
            <a:spcAft>
              <a:spcPct val="35000"/>
            </a:spcAft>
            <a:buNone/>
          </a:pPr>
          <a:r>
            <a:rPr lang="en-US" sz="2100" b="0" i="0" u="none" kern="1200" dirty="0"/>
            <a:t>926 </a:t>
          </a:r>
          <a:endParaRPr lang="en-US" sz="2100" kern="1200" dirty="0"/>
        </a:p>
      </dsp:txBody>
      <dsp:txXfrm>
        <a:off x="47227" y="1139069"/>
        <a:ext cx="4865472" cy="872989"/>
      </dsp:txXfrm>
    </dsp:sp>
    <dsp:sp modelId="{8E21CEDF-605A-4C52-AEDC-28913A17BCDB}">
      <dsp:nvSpPr>
        <dsp:cNvPr id="0" name=""/>
        <dsp:cNvSpPr/>
      </dsp:nvSpPr>
      <dsp:spPr>
        <a:xfrm>
          <a:off x="0" y="2119766"/>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Child Physical abuse / Neglect</a:t>
          </a:r>
        </a:p>
        <a:p>
          <a:pPr marL="0" lvl="0" indent="0" algn="l" defTabSz="933450">
            <a:lnSpc>
              <a:spcPct val="90000"/>
            </a:lnSpc>
            <a:spcBef>
              <a:spcPct val="0"/>
            </a:spcBef>
            <a:spcAft>
              <a:spcPct val="35000"/>
            </a:spcAft>
            <a:buNone/>
          </a:pPr>
          <a:r>
            <a:rPr lang="en-US" sz="2100" b="0" i="0" u="none" kern="1200" dirty="0"/>
            <a:t>471 </a:t>
          </a:r>
          <a:endParaRPr lang="en-US" sz="2100" kern="1200" dirty="0"/>
        </a:p>
      </dsp:txBody>
      <dsp:txXfrm>
        <a:off x="47227" y="2166993"/>
        <a:ext cx="4865472" cy="872989"/>
      </dsp:txXfrm>
    </dsp:sp>
    <dsp:sp modelId="{82ADD310-A9B5-4FBB-88CC-788285D677D0}">
      <dsp:nvSpPr>
        <dsp:cNvPr id="0" name=""/>
        <dsp:cNvSpPr/>
      </dsp:nvSpPr>
      <dsp:spPr>
        <a:xfrm>
          <a:off x="0" y="3147690"/>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Domestic / Family Violence</a:t>
          </a:r>
        </a:p>
        <a:p>
          <a:pPr marL="0" lvl="0" indent="0" algn="l" defTabSz="933450">
            <a:lnSpc>
              <a:spcPct val="90000"/>
            </a:lnSpc>
            <a:spcBef>
              <a:spcPct val="0"/>
            </a:spcBef>
            <a:spcAft>
              <a:spcPct val="35000"/>
            </a:spcAft>
            <a:buNone/>
          </a:pPr>
          <a:r>
            <a:rPr lang="en-US" sz="2100" kern="1200" dirty="0"/>
            <a:t>131</a:t>
          </a:r>
        </a:p>
      </dsp:txBody>
      <dsp:txXfrm>
        <a:off x="47227" y="3194917"/>
        <a:ext cx="4865472" cy="872989"/>
      </dsp:txXfrm>
    </dsp:sp>
    <dsp:sp modelId="{B423F4C4-BB18-48ED-A35E-061257035F18}">
      <dsp:nvSpPr>
        <dsp:cNvPr id="0" name=""/>
        <dsp:cNvSpPr/>
      </dsp:nvSpPr>
      <dsp:spPr>
        <a:xfrm>
          <a:off x="0" y="4175614"/>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Bullying</a:t>
          </a:r>
        </a:p>
        <a:p>
          <a:pPr marL="0" lvl="0" indent="0" algn="l" defTabSz="933450">
            <a:lnSpc>
              <a:spcPct val="90000"/>
            </a:lnSpc>
            <a:spcBef>
              <a:spcPct val="0"/>
            </a:spcBef>
            <a:spcAft>
              <a:spcPct val="35000"/>
            </a:spcAft>
            <a:buNone/>
          </a:pPr>
          <a:r>
            <a:rPr lang="en-US" sz="2100" kern="1200" dirty="0"/>
            <a:t>62</a:t>
          </a:r>
        </a:p>
      </dsp:txBody>
      <dsp:txXfrm>
        <a:off x="47227" y="4222841"/>
        <a:ext cx="4865472" cy="872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EEC67-D700-4EF6-AFC2-BF5C5CF376B8}">
      <dsp:nvSpPr>
        <dsp:cNvPr id="0" name=""/>
        <dsp:cNvSpPr/>
      </dsp:nvSpPr>
      <dsp:spPr>
        <a:xfrm>
          <a:off x="0" y="63919"/>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Top </a:t>
          </a:r>
          <a:r>
            <a:rPr lang="en-US" sz="3200" b="1" kern="1200" dirty="0"/>
            <a:t>Victimizations</a:t>
          </a:r>
          <a:r>
            <a:rPr lang="en-US" sz="3600" b="1" kern="1200" dirty="0"/>
            <a:t> </a:t>
          </a:r>
        </a:p>
      </dsp:txBody>
      <dsp:txXfrm>
        <a:off x="47227" y="111146"/>
        <a:ext cx="4865472" cy="872989"/>
      </dsp:txXfrm>
    </dsp:sp>
    <dsp:sp modelId="{6A0BDEAD-FFAE-4020-B20E-C162E13822C7}">
      <dsp:nvSpPr>
        <dsp:cNvPr id="0" name=""/>
        <dsp:cNvSpPr/>
      </dsp:nvSpPr>
      <dsp:spPr>
        <a:xfrm>
          <a:off x="0" y="1091842"/>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Domestic / Family Violence</a:t>
          </a:r>
        </a:p>
        <a:p>
          <a:pPr marL="0" lvl="0" indent="0" algn="l" defTabSz="933450">
            <a:lnSpc>
              <a:spcPct val="90000"/>
            </a:lnSpc>
            <a:spcBef>
              <a:spcPct val="0"/>
            </a:spcBef>
            <a:spcAft>
              <a:spcPct val="35000"/>
            </a:spcAft>
            <a:buNone/>
          </a:pPr>
          <a:r>
            <a:rPr lang="en-US" sz="2100" kern="1200" dirty="0"/>
            <a:t>926</a:t>
          </a:r>
        </a:p>
      </dsp:txBody>
      <dsp:txXfrm>
        <a:off x="47227" y="1139069"/>
        <a:ext cx="4865472" cy="872989"/>
      </dsp:txXfrm>
    </dsp:sp>
    <dsp:sp modelId="{BC8F9EF7-3452-44C4-BC37-3DE8F2DEE074}">
      <dsp:nvSpPr>
        <dsp:cNvPr id="0" name=""/>
        <dsp:cNvSpPr/>
      </dsp:nvSpPr>
      <dsp:spPr>
        <a:xfrm>
          <a:off x="0" y="2119766"/>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Bullying</a:t>
          </a:r>
        </a:p>
        <a:p>
          <a:pPr marL="0" lvl="0" indent="0" algn="l" defTabSz="933450">
            <a:lnSpc>
              <a:spcPct val="90000"/>
            </a:lnSpc>
            <a:spcBef>
              <a:spcPct val="0"/>
            </a:spcBef>
            <a:spcAft>
              <a:spcPct val="35000"/>
            </a:spcAft>
            <a:buNone/>
          </a:pPr>
          <a:r>
            <a:rPr lang="en-US" sz="2100" kern="1200" dirty="0"/>
            <a:t>235</a:t>
          </a:r>
        </a:p>
      </dsp:txBody>
      <dsp:txXfrm>
        <a:off x="47227" y="2166993"/>
        <a:ext cx="4865472" cy="872989"/>
      </dsp:txXfrm>
    </dsp:sp>
    <dsp:sp modelId="{1135ACE0-5D8E-4556-86D2-A5BA835E6F40}">
      <dsp:nvSpPr>
        <dsp:cNvPr id="0" name=""/>
        <dsp:cNvSpPr/>
      </dsp:nvSpPr>
      <dsp:spPr>
        <a:xfrm>
          <a:off x="0" y="3147690"/>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Adult Sexual Assault</a:t>
          </a:r>
        </a:p>
        <a:p>
          <a:pPr marL="0" lvl="0" indent="0" algn="l" defTabSz="933450">
            <a:lnSpc>
              <a:spcPct val="90000"/>
            </a:lnSpc>
            <a:spcBef>
              <a:spcPct val="0"/>
            </a:spcBef>
            <a:spcAft>
              <a:spcPct val="35000"/>
            </a:spcAft>
            <a:buNone/>
          </a:pPr>
          <a:r>
            <a:rPr lang="en-US" sz="2100" kern="1200" dirty="0"/>
            <a:t>225</a:t>
          </a:r>
        </a:p>
      </dsp:txBody>
      <dsp:txXfrm>
        <a:off x="47227" y="3194917"/>
        <a:ext cx="4865472" cy="872989"/>
      </dsp:txXfrm>
    </dsp:sp>
    <dsp:sp modelId="{F7A14B40-463A-40E5-A55B-D407D2ADF4A7}">
      <dsp:nvSpPr>
        <dsp:cNvPr id="0" name=""/>
        <dsp:cNvSpPr/>
      </dsp:nvSpPr>
      <dsp:spPr>
        <a:xfrm>
          <a:off x="0" y="4175614"/>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Adult Physical Assault</a:t>
          </a:r>
        </a:p>
        <a:p>
          <a:pPr marL="0" lvl="0" indent="0" algn="l" defTabSz="933450">
            <a:lnSpc>
              <a:spcPct val="90000"/>
            </a:lnSpc>
            <a:spcBef>
              <a:spcPct val="0"/>
            </a:spcBef>
            <a:spcAft>
              <a:spcPct val="35000"/>
            </a:spcAft>
            <a:buNone/>
          </a:pPr>
          <a:r>
            <a:rPr lang="en-US" sz="2100" kern="1200" dirty="0"/>
            <a:t>170</a:t>
          </a:r>
        </a:p>
      </dsp:txBody>
      <dsp:txXfrm>
        <a:off x="47227" y="4222841"/>
        <a:ext cx="4865472" cy="872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482E1-C732-46EF-B279-54AE238679E3}">
      <dsp:nvSpPr>
        <dsp:cNvPr id="0" name=""/>
        <dsp:cNvSpPr/>
      </dsp:nvSpPr>
      <dsp:spPr>
        <a:xfrm>
          <a:off x="0" y="63919"/>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Top </a:t>
          </a:r>
          <a:r>
            <a:rPr lang="en-US" sz="3200" b="1" kern="1200" dirty="0"/>
            <a:t>Victimizations</a:t>
          </a:r>
          <a:r>
            <a:rPr lang="en-US" sz="3600" b="1" kern="1200" dirty="0"/>
            <a:t> </a:t>
          </a:r>
        </a:p>
      </dsp:txBody>
      <dsp:txXfrm>
        <a:off x="47227" y="111146"/>
        <a:ext cx="4865472" cy="872989"/>
      </dsp:txXfrm>
    </dsp:sp>
    <dsp:sp modelId="{4CA8DF4C-2CC7-4CA4-BDAF-7673C8CD9F9B}">
      <dsp:nvSpPr>
        <dsp:cNvPr id="0" name=""/>
        <dsp:cNvSpPr/>
      </dsp:nvSpPr>
      <dsp:spPr>
        <a:xfrm>
          <a:off x="0" y="1091842"/>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u="none" kern="1200" dirty="0"/>
            <a:t>Domestic / Family Violence</a:t>
          </a:r>
        </a:p>
        <a:p>
          <a:pPr marL="0" lvl="0" indent="0" algn="l" defTabSz="933450">
            <a:lnSpc>
              <a:spcPct val="90000"/>
            </a:lnSpc>
            <a:spcBef>
              <a:spcPct val="0"/>
            </a:spcBef>
            <a:spcAft>
              <a:spcPct val="35000"/>
            </a:spcAft>
            <a:buNone/>
          </a:pPr>
          <a:r>
            <a:rPr lang="en-US" sz="2100" kern="1200" dirty="0"/>
            <a:t>127</a:t>
          </a:r>
        </a:p>
      </dsp:txBody>
      <dsp:txXfrm>
        <a:off x="47227" y="1139069"/>
        <a:ext cx="4865472" cy="872989"/>
      </dsp:txXfrm>
    </dsp:sp>
    <dsp:sp modelId="{774666ED-91AE-4233-B8C3-D6D4812CEDEF}">
      <dsp:nvSpPr>
        <dsp:cNvPr id="0" name=""/>
        <dsp:cNvSpPr/>
      </dsp:nvSpPr>
      <dsp:spPr>
        <a:xfrm>
          <a:off x="0" y="2119766"/>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Bullying</a:t>
          </a:r>
        </a:p>
        <a:p>
          <a:pPr marL="0" lvl="0" indent="0" algn="l" defTabSz="933450">
            <a:lnSpc>
              <a:spcPct val="90000"/>
            </a:lnSpc>
            <a:spcBef>
              <a:spcPct val="0"/>
            </a:spcBef>
            <a:spcAft>
              <a:spcPct val="35000"/>
            </a:spcAft>
            <a:buNone/>
          </a:pPr>
          <a:r>
            <a:rPr lang="en-US" sz="2100" kern="1200" dirty="0"/>
            <a:t>99</a:t>
          </a:r>
        </a:p>
      </dsp:txBody>
      <dsp:txXfrm>
        <a:off x="47227" y="2166993"/>
        <a:ext cx="4865472" cy="872989"/>
      </dsp:txXfrm>
    </dsp:sp>
    <dsp:sp modelId="{687EAFAD-C096-4955-BCC9-5708DF034F8B}">
      <dsp:nvSpPr>
        <dsp:cNvPr id="0" name=""/>
        <dsp:cNvSpPr/>
      </dsp:nvSpPr>
      <dsp:spPr>
        <a:xfrm>
          <a:off x="0" y="3147690"/>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Child Physical abuse / Neglect</a:t>
          </a:r>
        </a:p>
        <a:p>
          <a:pPr marL="0" lvl="0" indent="0" algn="l" defTabSz="933450">
            <a:lnSpc>
              <a:spcPct val="90000"/>
            </a:lnSpc>
            <a:spcBef>
              <a:spcPct val="0"/>
            </a:spcBef>
            <a:spcAft>
              <a:spcPct val="35000"/>
            </a:spcAft>
            <a:buNone/>
          </a:pPr>
          <a:r>
            <a:rPr lang="en-US" sz="2100" kern="1200" dirty="0"/>
            <a:t>99</a:t>
          </a:r>
        </a:p>
      </dsp:txBody>
      <dsp:txXfrm>
        <a:off x="47227" y="3194917"/>
        <a:ext cx="4865472" cy="872989"/>
      </dsp:txXfrm>
    </dsp:sp>
    <dsp:sp modelId="{D763FFBA-D40A-4905-84E7-A20E05DB986F}">
      <dsp:nvSpPr>
        <dsp:cNvPr id="0" name=""/>
        <dsp:cNvSpPr/>
      </dsp:nvSpPr>
      <dsp:spPr>
        <a:xfrm>
          <a:off x="0" y="4175614"/>
          <a:ext cx="4959926" cy="96744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Child Sexual Abuse</a:t>
          </a:r>
        </a:p>
        <a:p>
          <a:pPr marL="0" lvl="0" indent="0" algn="l" defTabSz="933450">
            <a:lnSpc>
              <a:spcPct val="90000"/>
            </a:lnSpc>
            <a:spcBef>
              <a:spcPct val="0"/>
            </a:spcBef>
            <a:spcAft>
              <a:spcPct val="35000"/>
            </a:spcAft>
            <a:buNone/>
          </a:pPr>
          <a:r>
            <a:rPr lang="en-US" sz="2100" kern="1200" dirty="0"/>
            <a:t>57</a:t>
          </a:r>
        </a:p>
      </dsp:txBody>
      <dsp:txXfrm>
        <a:off x="47227" y="4222841"/>
        <a:ext cx="4865472" cy="8729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03434-2B8B-46F3-BBF1-A4786800B767}" type="datetimeFigureOut">
              <a:rPr lang="en-US" smtClean="0"/>
              <a:t>10/23/2024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8A449-484A-4122-ACE3-7432C05E11EF}" type="slidenum">
              <a:rPr lang="en-US" smtClean="0"/>
              <a:t>‹#›</a:t>
            </a:fld>
            <a:endParaRPr lang="en-US" dirty="0"/>
          </a:p>
        </p:txBody>
      </p:sp>
    </p:spTree>
    <p:extLst>
      <p:ext uri="{BB962C8B-B14F-4D97-AF65-F5344CB8AC3E}">
        <p14:creationId xmlns:p14="http://schemas.microsoft.com/office/powerpoint/2010/main" val="166693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8A449-484A-4122-ACE3-7432C05E11EF}" type="slidenum">
              <a:rPr lang="en-US" smtClean="0"/>
              <a:t>2</a:t>
            </a:fld>
            <a:endParaRPr lang="en-US" dirty="0"/>
          </a:p>
        </p:txBody>
      </p:sp>
    </p:spTree>
    <p:extLst>
      <p:ext uri="{BB962C8B-B14F-4D97-AF65-F5344CB8AC3E}">
        <p14:creationId xmlns:p14="http://schemas.microsoft.com/office/powerpoint/2010/main" val="139296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8A449-484A-4122-ACE3-7432C05E11EF}" type="slidenum">
              <a:rPr lang="en-US" smtClean="0"/>
              <a:t>6</a:t>
            </a:fld>
            <a:endParaRPr lang="en-US" dirty="0"/>
          </a:p>
        </p:txBody>
      </p:sp>
    </p:spTree>
    <p:extLst>
      <p:ext uri="{BB962C8B-B14F-4D97-AF65-F5344CB8AC3E}">
        <p14:creationId xmlns:p14="http://schemas.microsoft.com/office/powerpoint/2010/main" val="86486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unknown category due to Access errors </a:t>
            </a:r>
          </a:p>
        </p:txBody>
      </p:sp>
      <p:sp>
        <p:nvSpPr>
          <p:cNvPr id="4" name="Slide Number Placeholder 3"/>
          <p:cNvSpPr>
            <a:spLocks noGrp="1"/>
          </p:cNvSpPr>
          <p:nvPr>
            <p:ph type="sldNum" sz="quarter" idx="5"/>
          </p:nvPr>
        </p:nvSpPr>
        <p:spPr/>
        <p:txBody>
          <a:bodyPr/>
          <a:lstStyle/>
          <a:p>
            <a:fld id="{4C18A449-484A-4122-ACE3-7432C05E11EF}" type="slidenum">
              <a:rPr lang="en-US" smtClean="0"/>
              <a:t>8</a:t>
            </a:fld>
            <a:endParaRPr lang="en-US" dirty="0"/>
          </a:p>
        </p:txBody>
      </p:sp>
    </p:spTree>
    <p:extLst>
      <p:ext uri="{BB962C8B-B14F-4D97-AF65-F5344CB8AC3E}">
        <p14:creationId xmlns:p14="http://schemas.microsoft.com/office/powerpoint/2010/main" val="36239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solidFill>
                  <a:srgbClr val="FF0000"/>
                </a:solidFill>
              </a:rPr>
              <a:t>Add other states that have launched: waiting on updated list from Marie </a:t>
            </a:r>
          </a:p>
          <a:p>
            <a:pPr marL="171450" indent="-171450">
              <a:buFontTx/>
              <a:buChar char="-"/>
            </a:pPr>
            <a:r>
              <a:rPr lang="en-US" dirty="0"/>
              <a:t>Huge transition this year </a:t>
            </a:r>
          </a:p>
          <a:p>
            <a:pPr marL="171450" indent="-171450">
              <a:buFontTx/>
              <a:buChar char="-"/>
            </a:pPr>
            <a:r>
              <a:rPr lang="en-US" dirty="0"/>
              <a:t>Unlimited TA, please use it</a:t>
            </a:r>
          </a:p>
          <a:p>
            <a:pPr marL="171450" indent="-171450">
              <a:buFontTx/>
              <a:buChar char="-"/>
            </a:pPr>
            <a:r>
              <a:rPr lang="en-US" dirty="0"/>
              <a:t>When using the system if you have ideas, please let us know </a:t>
            </a:r>
          </a:p>
          <a:p>
            <a:pPr marL="171450" indent="-171450">
              <a:buFontTx/>
              <a:buChar char="-"/>
            </a:pPr>
            <a:r>
              <a:rPr lang="en-US" dirty="0"/>
              <a:t>Thank ANDVSA for their partnership on this project </a:t>
            </a:r>
          </a:p>
          <a:p>
            <a:pPr marL="171450" indent="-171450">
              <a:buFontTx/>
              <a:buChar char="-"/>
            </a:pPr>
            <a:r>
              <a:rPr lang="en-US" dirty="0"/>
              <a:t>Make this on the shorter side as they have been through a lot of training on the topic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C18A449-484A-4122-ACE3-7432C05E11EF}" type="slidenum">
              <a:rPr lang="en-US" smtClean="0"/>
              <a:t>17</a:t>
            </a:fld>
            <a:endParaRPr lang="en-US" dirty="0"/>
          </a:p>
        </p:txBody>
      </p:sp>
    </p:spTree>
    <p:extLst>
      <p:ext uri="{BB962C8B-B14F-4D97-AF65-F5344CB8AC3E}">
        <p14:creationId xmlns:p14="http://schemas.microsoft.com/office/powerpoint/2010/main" val="116750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know you all do incredible work. We need to show legislature and funders </a:t>
            </a:r>
          </a:p>
          <a:p>
            <a:r>
              <a:rPr lang="en-US" dirty="0"/>
              <a:t>- Data is how we can strengthen our argument for more funding in the future </a:t>
            </a:r>
          </a:p>
        </p:txBody>
      </p:sp>
      <p:sp>
        <p:nvSpPr>
          <p:cNvPr id="4" name="Slide Number Placeholder 3"/>
          <p:cNvSpPr>
            <a:spLocks noGrp="1"/>
          </p:cNvSpPr>
          <p:nvPr>
            <p:ph type="sldNum" sz="quarter" idx="5"/>
          </p:nvPr>
        </p:nvSpPr>
        <p:spPr/>
        <p:txBody>
          <a:bodyPr/>
          <a:lstStyle/>
          <a:p>
            <a:fld id="{4C18A449-484A-4122-ACE3-7432C05E11EF}" type="slidenum">
              <a:rPr lang="en-US" smtClean="0"/>
              <a:t>18</a:t>
            </a:fld>
            <a:endParaRPr lang="en-US" dirty="0"/>
          </a:p>
        </p:txBody>
      </p:sp>
    </p:spTree>
    <p:extLst>
      <p:ext uri="{BB962C8B-B14F-4D97-AF65-F5344CB8AC3E}">
        <p14:creationId xmlns:p14="http://schemas.microsoft.com/office/powerpoint/2010/main" val="11217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Times I get to work with our advocates = favorite part of the job </a:t>
            </a:r>
          </a:p>
          <a:p>
            <a:pPr marL="171450" indent="-171450">
              <a:buFontTx/>
              <a:buChar char="-"/>
            </a:pPr>
            <a:r>
              <a:rPr lang="en-US" dirty="0"/>
              <a:t>Express gratitude: It truly is an honor to get to work in this state with you all doing important work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C18A449-484A-4122-ACE3-7432C05E11EF}" type="slidenum">
              <a:rPr lang="en-US" smtClean="0"/>
              <a:t>19</a:t>
            </a:fld>
            <a:endParaRPr lang="en-US" dirty="0"/>
          </a:p>
        </p:txBody>
      </p:sp>
    </p:spTree>
    <p:extLst>
      <p:ext uri="{BB962C8B-B14F-4D97-AF65-F5344CB8AC3E}">
        <p14:creationId xmlns:p14="http://schemas.microsoft.com/office/powerpoint/2010/main" val="96206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Save 15 minutes for questions </a:t>
            </a:r>
          </a:p>
        </p:txBody>
      </p:sp>
      <p:sp>
        <p:nvSpPr>
          <p:cNvPr id="4" name="Slide Number Placeholder 3"/>
          <p:cNvSpPr>
            <a:spLocks noGrp="1"/>
          </p:cNvSpPr>
          <p:nvPr>
            <p:ph type="sldNum" sz="quarter" idx="5"/>
          </p:nvPr>
        </p:nvSpPr>
        <p:spPr/>
        <p:txBody>
          <a:bodyPr/>
          <a:lstStyle/>
          <a:p>
            <a:fld id="{4C18A449-484A-4122-ACE3-7432C05E11EF}" type="slidenum">
              <a:rPr lang="en-US" smtClean="0"/>
              <a:t>20</a:t>
            </a:fld>
            <a:endParaRPr lang="en-US" dirty="0"/>
          </a:p>
        </p:txBody>
      </p:sp>
    </p:spTree>
    <p:extLst>
      <p:ext uri="{BB962C8B-B14F-4D97-AF65-F5344CB8AC3E}">
        <p14:creationId xmlns:p14="http://schemas.microsoft.com/office/powerpoint/2010/main" val="102848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50278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7068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49492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84641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4202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36144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64661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5415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35483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171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10/23/2024</a:t>
            </a:fld>
            <a:endParaRPr lang="en-US" dirty="0"/>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21333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10/23/2024</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dirty="0"/>
          </a:p>
        </p:txBody>
      </p:sp>
    </p:spTree>
    <p:extLst>
      <p:ext uri="{BB962C8B-B14F-4D97-AF65-F5344CB8AC3E}">
        <p14:creationId xmlns:p14="http://schemas.microsoft.com/office/powerpoint/2010/main" val="424765834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atherine.Mohn@alask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n abstract burst of blue and pink">
            <a:extLst>
              <a:ext uri="{FF2B5EF4-FFF2-40B4-BE49-F238E27FC236}">
                <a16:creationId xmlns:a16="http://schemas.microsoft.com/office/drawing/2014/main" id="{E0504823-A01A-A39D-80A6-F40A1F9AA120}"/>
              </a:ext>
            </a:extLst>
          </p:cNvPr>
          <p:cNvPicPr>
            <a:picLocks noChangeAspect="1"/>
          </p:cNvPicPr>
          <p:nvPr/>
        </p:nvPicPr>
        <p:blipFill>
          <a:blip r:embed="rId2"/>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EF12E2-429E-D1F6-94BB-B3E7E8D07612}"/>
              </a:ext>
            </a:extLst>
          </p:cNvPr>
          <p:cNvSpPr>
            <a:spLocks noGrp="1"/>
          </p:cNvSpPr>
          <p:nvPr>
            <p:ph type="ctrTitle"/>
          </p:nvPr>
        </p:nvSpPr>
        <p:spPr>
          <a:xfrm>
            <a:off x="222312" y="2271120"/>
            <a:ext cx="10992462" cy="2509347"/>
          </a:xfrm>
        </p:spPr>
        <p:txBody>
          <a:bodyPr anchor="b">
            <a:normAutofit fontScale="90000"/>
          </a:bodyPr>
          <a:lstStyle/>
          <a:p>
            <a:pPr algn="l"/>
            <a:r>
              <a:rPr lang="en-US" sz="6000" dirty="0">
                <a:solidFill>
                  <a:srgbClr val="FFFFFF"/>
                </a:solidFill>
              </a:rPr>
              <a:t>CDVSA  Data </a:t>
            </a:r>
            <a:br>
              <a:rPr lang="en-US" sz="6000" dirty="0">
                <a:solidFill>
                  <a:srgbClr val="FFFFFF"/>
                </a:solidFill>
              </a:rPr>
            </a:br>
            <a:r>
              <a:rPr lang="en-US" sz="6000" dirty="0">
                <a:solidFill>
                  <a:srgbClr val="FFFFFF"/>
                </a:solidFill>
              </a:rPr>
              <a:t>Present, Transitions, &amp; Future </a:t>
            </a:r>
          </a:p>
        </p:txBody>
      </p:sp>
      <p:sp>
        <p:nvSpPr>
          <p:cNvPr id="3" name="Subtitle 2">
            <a:extLst>
              <a:ext uri="{FF2B5EF4-FFF2-40B4-BE49-F238E27FC236}">
                <a16:creationId xmlns:a16="http://schemas.microsoft.com/office/drawing/2014/main" id="{1D8E0652-6AA9-55E7-28DE-15BFB4A5F7C8}"/>
              </a:ext>
            </a:extLst>
          </p:cNvPr>
          <p:cNvSpPr>
            <a:spLocks noGrp="1"/>
          </p:cNvSpPr>
          <p:nvPr>
            <p:ph type="subTitle" idx="1"/>
          </p:nvPr>
        </p:nvSpPr>
        <p:spPr>
          <a:xfrm>
            <a:off x="222312" y="5092800"/>
            <a:ext cx="5151415" cy="751470"/>
          </a:xfrm>
        </p:spPr>
        <p:txBody>
          <a:bodyPr anchor="t">
            <a:noAutofit/>
          </a:bodyPr>
          <a:lstStyle/>
          <a:p>
            <a:pPr algn="l">
              <a:lnSpc>
                <a:spcPct val="140000"/>
              </a:lnSpc>
            </a:pPr>
            <a:r>
              <a:rPr lang="en-US" sz="1900" b="1" dirty="0">
                <a:solidFill>
                  <a:srgbClr val="FFFFFF"/>
                </a:solidFill>
              </a:rPr>
              <a:t>Research Analyst 3 </a:t>
            </a:r>
          </a:p>
          <a:p>
            <a:pPr algn="l">
              <a:lnSpc>
                <a:spcPct val="140000"/>
              </a:lnSpc>
            </a:pPr>
            <a:r>
              <a:rPr lang="en-US" sz="1900" b="1" dirty="0">
                <a:solidFill>
                  <a:srgbClr val="FFFFFF"/>
                </a:solidFill>
              </a:rPr>
              <a:t>Catherine Mohn</a:t>
            </a:r>
          </a:p>
          <a:p>
            <a:pPr algn="l">
              <a:lnSpc>
                <a:spcPct val="140000"/>
              </a:lnSpc>
            </a:pPr>
            <a:r>
              <a:rPr lang="en-US" sz="1900" b="1" dirty="0">
                <a:solidFill>
                  <a:srgbClr val="FFFFFF"/>
                </a:solidFill>
              </a:rPr>
              <a:t>2024 Meeting </a:t>
            </a:r>
          </a:p>
        </p:txBody>
      </p:sp>
      <p:grpSp>
        <p:nvGrpSpPr>
          <p:cNvPr id="25" name="Group 24">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26"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8"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0"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1"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2"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3"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4"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6"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9"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8"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1"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2"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3"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4"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5"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6"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7"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8"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0"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1"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2"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3"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4"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5"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6"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7"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8"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9"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0"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1"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2"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4580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79C8-D475-220A-0743-DD1FB9FD4D99}"/>
              </a:ext>
            </a:extLst>
          </p:cNvPr>
          <p:cNvSpPr>
            <a:spLocks noGrp="1"/>
          </p:cNvSpPr>
          <p:nvPr>
            <p:ph type="title"/>
          </p:nvPr>
        </p:nvSpPr>
        <p:spPr>
          <a:xfrm>
            <a:off x="0" y="157018"/>
            <a:ext cx="10529455" cy="1325563"/>
          </a:xfrm>
        </p:spPr>
        <p:txBody>
          <a:bodyPr/>
          <a:lstStyle/>
          <a:p>
            <a:r>
              <a:rPr lang="en-US" dirty="0"/>
              <a:t>Enhanced Service: Child Advocacy Centers </a:t>
            </a:r>
          </a:p>
        </p:txBody>
      </p:sp>
      <p:sp>
        <p:nvSpPr>
          <p:cNvPr id="4" name="TextBox 3">
            <a:extLst>
              <a:ext uri="{FF2B5EF4-FFF2-40B4-BE49-F238E27FC236}">
                <a16:creationId xmlns:a16="http://schemas.microsoft.com/office/drawing/2014/main" id="{5D107F1F-B765-A2E7-9FAC-2E0226744653}"/>
              </a:ext>
            </a:extLst>
          </p:cNvPr>
          <p:cNvSpPr txBox="1"/>
          <p:nvPr/>
        </p:nvSpPr>
        <p:spPr>
          <a:xfrm>
            <a:off x="702579" y="1599692"/>
            <a:ext cx="5015345" cy="707886"/>
          </a:xfrm>
          <a:prstGeom prst="rect">
            <a:avLst/>
          </a:prstGeom>
          <a:noFill/>
        </p:spPr>
        <p:txBody>
          <a:bodyPr wrap="square" rtlCol="0">
            <a:spAutoFit/>
          </a:bodyPr>
          <a:lstStyle/>
          <a:p>
            <a:r>
              <a:rPr lang="en-US" sz="4000" i="1" dirty="0">
                <a:ln w="0"/>
                <a:solidFill>
                  <a:schemeClr val="accent1"/>
                </a:solidFill>
                <a:effectLst>
                  <a:outerShdw blurRad="38100" dist="25400" dir="5400000" algn="ctr" rotWithShape="0">
                    <a:srgbClr val="6E747A">
                      <a:alpha val="43000"/>
                    </a:srgbClr>
                  </a:outerShdw>
                </a:effectLst>
              </a:rPr>
              <a:t>Total Served :1,605</a:t>
            </a:r>
          </a:p>
        </p:txBody>
      </p:sp>
      <p:graphicFrame>
        <p:nvGraphicFramePr>
          <p:cNvPr id="7" name="Chart 6">
            <a:extLst>
              <a:ext uri="{FF2B5EF4-FFF2-40B4-BE49-F238E27FC236}">
                <a16:creationId xmlns:a16="http://schemas.microsoft.com/office/drawing/2014/main" id="{5BB872D6-E72A-8DE2-0D24-CC0CE1752C0B}"/>
              </a:ext>
            </a:extLst>
          </p:cNvPr>
          <p:cNvGraphicFramePr/>
          <p:nvPr>
            <p:extLst>
              <p:ext uri="{D42A27DB-BD31-4B8C-83A1-F6EECF244321}">
                <p14:modId xmlns:p14="http://schemas.microsoft.com/office/powerpoint/2010/main" val="3586619267"/>
              </p:ext>
            </p:extLst>
          </p:nvPr>
        </p:nvGraphicFramePr>
        <p:xfrm>
          <a:off x="559107" y="2793019"/>
          <a:ext cx="5089781" cy="2898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BAB3492-51DD-29D3-4354-198497919527}"/>
              </a:ext>
            </a:extLst>
          </p:cNvPr>
          <p:cNvGraphicFramePr/>
          <p:nvPr>
            <p:extLst>
              <p:ext uri="{D42A27DB-BD31-4B8C-83A1-F6EECF244321}">
                <p14:modId xmlns:p14="http://schemas.microsoft.com/office/powerpoint/2010/main" val="448088442"/>
              </p:ext>
            </p:extLst>
          </p:nvPr>
        </p:nvGraphicFramePr>
        <p:xfrm>
          <a:off x="6096000" y="4004855"/>
          <a:ext cx="5467132" cy="337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31F3C0A-7272-0478-2EFC-C115C123B01F}"/>
              </a:ext>
            </a:extLst>
          </p:cNvPr>
          <p:cNvGraphicFramePr/>
          <p:nvPr>
            <p:extLst>
              <p:ext uri="{D42A27DB-BD31-4B8C-83A1-F6EECF244321}">
                <p14:modId xmlns:p14="http://schemas.microsoft.com/office/powerpoint/2010/main" val="3078519040"/>
              </p:ext>
            </p:extLst>
          </p:nvPr>
        </p:nvGraphicFramePr>
        <p:xfrm>
          <a:off x="6207995" y="1183554"/>
          <a:ext cx="5116945" cy="3225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534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0B1540-1064-1290-14E4-03207CE920B7}"/>
              </a:ext>
            </a:extLst>
          </p:cNvPr>
          <p:cNvSpPr>
            <a:spLocks noGrp="1"/>
          </p:cNvSpPr>
          <p:nvPr>
            <p:ph type="title"/>
          </p:nvPr>
        </p:nvSpPr>
        <p:spPr>
          <a:xfrm>
            <a:off x="-1" y="0"/>
            <a:ext cx="10843491" cy="1325562"/>
          </a:xfrm>
        </p:spPr>
        <p:txBody>
          <a:bodyPr/>
          <a:lstStyle/>
          <a:p>
            <a:r>
              <a:rPr lang="en-US" dirty="0"/>
              <a:t>Enhanced Service: Child Advocacy Centers </a:t>
            </a:r>
          </a:p>
        </p:txBody>
      </p:sp>
      <p:graphicFrame>
        <p:nvGraphicFramePr>
          <p:cNvPr id="5" name="Diagram 4">
            <a:extLst>
              <a:ext uri="{FF2B5EF4-FFF2-40B4-BE49-F238E27FC236}">
                <a16:creationId xmlns:a16="http://schemas.microsoft.com/office/drawing/2014/main" id="{7A5E84D2-D105-448F-434E-6CB063A3C95A}"/>
              </a:ext>
            </a:extLst>
          </p:cNvPr>
          <p:cNvGraphicFramePr/>
          <p:nvPr>
            <p:extLst>
              <p:ext uri="{D42A27DB-BD31-4B8C-83A1-F6EECF244321}">
                <p14:modId xmlns:p14="http://schemas.microsoft.com/office/powerpoint/2010/main" val="729104440"/>
              </p:ext>
            </p:extLst>
          </p:nvPr>
        </p:nvGraphicFramePr>
        <p:xfrm>
          <a:off x="323273" y="825511"/>
          <a:ext cx="4959926" cy="5206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115D954-77B5-5582-FFBF-BAD663A2D0BF}"/>
              </a:ext>
            </a:extLst>
          </p:cNvPr>
          <p:cNvSpPr txBox="1"/>
          <p:nvPr/>
        </p:nvSpPr>
        <p:spPr>
          <a:xfrm>
            <a:off x="5606473" y="1325562"/>
            <a:ext cx="5153890" cy="707886"/>
          </a:xfrm>
          <a:prstGeom prst="rect">
            <a:avLst/>
          </a:prstGeom>
          <a:noFill/>
        </p:spPr>
        <p:txBody>
          <a:bodyPr wrap="square" rtlCol="0">
            <a:spAutoFit/>
          </a:bodyPr>
          <a:lstStyle/>
          <a:p>
            <a:pPr algn="ctr"/>
            <a:r>
              <a:rPr lang="en-US" sz="4000" i="1" dirty="0">
                <a:ln w="0"/>
                <a:solidFill>
                  <a:schemeClr val="accent1"/>
                </a:solidFill>
                <a:effectLst>
                  <a:outerShdw blurRad="38100" dist="25400" dir="5400000" algn="ctr" rotWithShape="0">
                    <a:srgbClr val="6E747A">
                      <a:alpha val="43000"/>
                    </a:srgbClr>
                  </a:outerShdw>
                </a:effectLst>
              </a:rPr>
              <a:t>Total Services: 8,776 </a:t>
            </a:r>
          </a:p>
        </p:txBody>
      </p:sp>
      <p:graphicFrame>
        <p:nvGraphicFramePr>
          <p:cNvPr id="7" name="Table 6">
            <a:extLst>
              <a:ext uri="{FF2B5EF4-FFF2-40B4-BE49-F238E27FC236}">
                <a16:creationId xmlns:a16="http://schemas.microsoft.com/office/drawing/2014/main" id="{3816811B-8428-449C-A726-F7DE44D6D465}"/>
              </a:ext>
            </a:extLst>
          </p:cNvPr>
          <p:cNvGraphicFramePr>
            <a:graphicFrameLocks noGrp="1"/>
          </p:cNvGraphicFramePr>
          <p:nvPr>
            <p:extLst>
              <p:ext uri="{D42A27DB-BD31-4B8C-83A1-F6EECF244321}">
                <p14:modId xmlns:p14="http://schemas.microsoft.com/office/powerpoint/2010/main" val="1548494888"/>
              </p:ext>
            </p:extLst>
          </p:nvPr>
        </p:nvGraphicFramePr>
        <p:xfrm>
          <a:off x="5853545" y="2314914"/>
          <a:ext cx="4659746" cy="3637494"/>
        </p:xfrm>
        <a:graphic>
          <a:graphicData uri="http://schemas.openxmlformats.org/drawingml/2006/table">
            <a:tbl>
              <a:tblPr firstRow="1" bandRow="1">
                <a:tableStyleId>{5C22544A-7EE6-4342-B048-85BDC9FD1C3A}</a:tableStyleId>
              </a:tblPr>
              <a:tblGrid>
                <a:gridCol w="2967182">
                  <a:extLst>
                    <a:ext uri="{9D8B030D-6E8A-4147-A177-3AD203B41FA5}">
                      <a16:colId xmlns:a16="http://schemas.microsoft.com/office/drawing/2014/main" val="77707834"/>
                    </a:ext>
                  </a:extLst>
                </a:gridCol>
                <a:gridCol w="1692564">
                  <a:extLst>
                    <a:ext uri="{9D8B030D-6E8A-4147-A177-3AD203B41FA5}">
                      <a16:colId xmlns:a16="http://schemas.microsoft.com/office/drawing/2014/main" val="2681209285"/>
                    </a:ext>
                  </a:extLst>
                </a:gridCol>
              </a:tblGrid>
              <a:tr h="519642">
                <a:tc>
                  <a:txBody>
                    <a:bodyPr/>
                    <a:lstStyle/>
                    <a:p>
                      <a:pPr algn="ctr"/>
                      <a:r>
                        <a:rPr lang="en-US" dirty="0"/>
                        <a:t>Top Services </a:t>
                      </a:r>
                    </a:p>
                  </a:txBody>
                  <a:tcPr/>
                </a:tc>
                <a:tc>
                  <a:txBody>
                    <a:bodyPr/>
                    <a:lstStyle/>
                    <a:p>
                      <a:pPr algn="ctr"/>
                      <a:r>
                        <a:rPr lang="en-US" dirty="0"/>
                        <a:t>Count </a:t>
                      </a:r>
                    </a:p>
                  </a:txBody>
                  <a:tcPr/>
                </a:tc>
                <a:extLst>
                  <a:ext uri="{0D108BD9-81ED-4DB2-BD59-A6C34878D82A}">
                    <a16:rowId xmlns:a16="http://schemas.microsoft.com/office/drawing/2014/main" val="2311910737"/>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Individual counseling </a:t>
                      </a:r>
                    </a:p>
                  </a:txBody>
                  <a:tcPr marL="0" marR="0" marT="0" marB="0" anchor="ctr"/>
                </a:tc>
                <a:tc>
                  <a:txBody>
                    <a:bodyPr/>
                    <a:lstStyle/>
                    <a:p>
                      <a:pPr algn="ctr" fontAlgn="ctr"/>
                      <a:r>
                        <a:rPr lang="en-US" sz="1600" b="0" i="0" u="none" strike="noStrike" dirty="0">
                          <a:solidFill>
                            <a:srgbClr val="000000"/>
                          </a:solidFill>
                          <a:effectLst/>
                          <a:latin typeface="Aptos Narrow" panose="020B0004020202020204" pitchFamily="34" charset="0"/>
                        </a:rPr>
                        <a:t>         1,085 </a:t>
                      </a:r>
                    </a:p>
                  </a:txBody>
                  <a:tcPr marL="0" marR="0" marT="0" marB="0" anchor="ctr"/>
                </a:tc>
                <a:extLst>
                  <a:ext uri="{0D108BD9-81ED-4DB2-BD59-A6C34878D82A}">
                    <a16:rowId xmlns:a16="http://schemas.microsoft.com/office/drawing/2014/main" val="164862209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Forensic exam or interview, or medical evidence collection </a:t>
                      </a:r>
                    </a:p>
                  </a:txBody>
                  <a:tcPr marL="0" marR="0" marT="0" marB="0" anchor="ctr"/>
                </a:tc>
                <a:tc>
                  <a:txBody>
                    <a:bodyPr/>
                    <a:lstStyle/>
                    <a:p>
                      <a:pPr algn="ctr" fontAlgn="ctr"/>
                      <a:r>
                        <a:rPr lang="en-US" sz="1600" b="0" i="0" u="none" strike="noStrike" dirty="0">
                          <a:solidFill>
                            <a:srgbClr val="000000"/>
                          </a:solidFill>
                          <a:effectLst/>
                          <a:latin typeface="Aptos Narrow" panose="020B0004020202020204" pitchFamily="34" charset="0"/>
                        </a:rPr>
                        <a:t>            918 </a:t>
                      </a:r>
                    </a:p>
                  </a:txBody>
                  <a:tcPr marL="0" marR="0" marT="0" marB="0" anchor="ctr"/>
                </a:tc>
                <a:extLst>
                  <a:ext uri="{0D108BD9-81ED-4DB2-BD59-A6C34878D82A}">
                    <a16:rowId xmlns:a16="http://schemas.microsoft.com/office/drawing/2014/main" val="45919527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Individual advocacy </a:t>
                      </a:r>
                    </a:p>
                  </a:txBody>
                  <a:tcPr marL="0" marR="0" marT="0" marB="0" anchor="ctr"/>
                </a:tc>
                <a:tc>
                  <a:txBody>
                    <a:bodyPr/>
                    <a:lstStyle/>
                    <a:p>
                      <a:pPr algn="ctr" fontAlgn="ctr"/>
                      <a:r>
                        <a:rPr lang="en-US" sz="1600" b="0" i="0" u="none" strike="noStrike" dirty="0">
                          <a:solidFill>
                            <a:srgbClr val="000000"/>
                          </a:solidFill>
                          <a:effectLst/>
                          <a:latin typeface="Aptos Narrow" panose="020B0004020202020204" pitchFamily="34" charset="0"/>
                        </a:rPr>
                        <a:t>            860 </a:t>
                      </a:r>
                    </a:p>
                  </a:txBody>
                  <a:tcPr marL="0" marR="0" marT="0" marB="0" anchor="ctr"/>
                </a:tc>
                <a:extLst>
                  <a:ext uri="{0D108BD9-81ED-4DB2-BD59-A6C34878D82A}">
                    <a16:rowId xmlns:a16="http://schemas.microsoft.com/office/drawing/2014/main" val="758551700"/>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Crisis Intervention </a:t>
                      </a:r>
                    </a:p>
                  </a:txBody>
                  <a:tcPr marL="0" marR="0" marT="0" marB="0" anchor="ctr"/>
                </a:tc>
                <a:tc>
                  <a:txBody>
                    <a:bodyPr/>
                    <a:lstStyle/>
                    <a:p>
                      <a:pPr algn="ctr" fontAlgn="ctr"/>
                      <a:r>
                        <a:rPr lang="en-US" sz="1600" b="0" i="0" u="none" strike="noStrike" dirty="0">
                          <a:solidFill>
                            <a:srgbClr val="000000"/>
                          </a:solidFill>
                          <a:effectLst/>
                          <a:latin typeface="Aptos Narrow" panose="020B0004020202020204" pitchFamily="34" charset="0"/>
                        </a:rPr>
                        <a:t>            637 </a:t>
                      </a:r>
                    </a:p>
                  </a:txBody>
                  <a:tcPr marL="0" marR="0" marT="0" marB="0" anchor="ctr"/>
                </a:tc>
                <a:extLst>
                  <a:ext uri="{0D108BD9-81ED-4DB2-BD59-A6C34878D82A}">
                    <a16:rowId xmlns:a16="http://schemas.microsoft.com/office/drawing/2014/main" val="275634283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Victim rights information</a:t>
                      </a:r>
                    </a:p>
                  </a:txBody>
                  <a:tcPr marL="0" marR="0" marT="0" marB="0" anchor="ctr"/>
                </a:tc>
                <a:tc>
                  <a:txBody>
                    <a:bodyPr/>
                    <a:lstStyle/>
                    <a:p>
                      <a:pPr algn="ctr" fontAlgn="ctr"/>
                      <a:r>
                        <a:rPr lang="en-US" sz="1600" b="0" i="0" u="none" strike="noStrike" dirty="0">
                          <a:solidFill>
                            <a:srgbClr val="000000"/>
                          </a:solidFill>
                          <a:effectLst/>
                          <a:latin typeface="Aptos Narrow" panose="020B0004020202020204" pitchFamily="34" charset="0"/>
                        </a:rPr>
                        <a:t>            627 </a:t>
                      </a:r>
                    </a:p>
                  </a:txBody>
                  <a:tcPr marL="0" marR="0" marT="0" marB="0" anchor="ctr"/>
                </a:tc>
                <a:extLst>
                  <a:ext uri="{0D108BD9-81ED-4DB2-BD59-A6C34878D82A}">
                    <a16:rowId xmlns:a16="http://schemas.microsoft.com/office/drawing/2014/main" val="4213696044"/>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Criminal justice information</a:t>
                      </a:r>
                    </a:p>
                  </a:txBody>
                  <a:tcPr marL="0" marR="0" marT="0" marB="0" anchor="ctr"/>
                </a:tc>
                <a:tc>
                  <a:txBody>
                    <a:bodyPr/>
                    <a:lstStyle/>
                    <a:p>
                      <a:pPr algn="ctr" fontAlgn="ctr"/>
                      <a:r>
                        <a:rPr lang="en-US" sz="1600" b="0" i="0" u="none" strike="noStrike" dirty="0">
                          <a:solidFill>
                            <a:srgbClr val="000000"/>
                          </a:solidFill>
                          <a:effectLst/>
                          <a:latin typeface="Aptos Narrow" panose="020B0004020202020204" pitchFamily="34" charset="0"/>
                        </a:rPr>
                        <a:t>            611 </a:t>
                      </a:r>
                    </a:p>
                  </a:txBody>
                  <a:tcPr marL="0" marR="0" marT="0" marB="0" anchor="ctr"/>
                </a:tc>
                <a:extLst>
                  <a:ext uri="{0D108BD9-81ED-4DB2-BD59-A6C34878D82A}">
                    <a16:rowId xmlns:a16="http://schemas.microsoft.com/office/drawing/2014/main" val="613603443"/>
                  </a:ext>
                </a:extLst>
              </a:tr>
            </a:tbl>
          </a:graphicData>
        </a:graphic>
      </p:graphicFrame>
    </p:spTree>
    <p:extLst>
      <p:ext uri="{BB962C8B-B14F-4D97-AF65-F5344CB8AC3E}">
        <p14:creationId xmlns:p14="http://schemas.microsoft.com/office/powerpoint/2010/main" val="232031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79C8-D475-220A-0743-DD1FB9FD4D99}"/>
              </a:ext>
            </a:extLst>
          </p:cNvPr>
          <p:cNvSpPr>
            <a:spLocks noGrp="1"/>
          </p:cNvSpPr>
          <p:nvPr>
            <p:ph type="title"/>
          </p:nvPr>
        </p:nvSpPr>
        <p:spPr>
          <a:xfrm>
            <a:off x="0" y="157018"/>
            <a:ext cx="10529455" cy="1325563"/>
          </a:xfrm>
        </p:spPr>
        <p:txBody>
          <a:bodyPr/>
          <a:lstStyle/>
          <a:p>
            <a:r>
              <a:rPr lang="en-US" dirty="0"/>
              <a:t>Enhanced Service: Legal Assistance </a:t>
            </a:r>
          </a:p>
        </p:txBody>
      </p:sp>
      <p:sp>
        <p:nvSpPr>
          <p:cNvPr id="4" name="TextBox 3">
            <a:extLst>
              <a:ext uri="{FF2B5EF4-FFF2-40B4-BE49-F238E27FC236}">
                <a16:creationId xmlns:a16="http://schemas.microsoft.com/office/drawing/2014/main" id="{5D107F1F-B765-A2E7-9FAC-2E0226744653}"/>
              </a:ext>
            </a:extLst>
          </p:cNvPr>
          <p:cNvSpPr txBox="1"/>
          <p:nvPr/>
        </p:nvSpPr>
        <p:spPr>
          <a:xfrm>
            <a:off x="702579" y="1599692"/>
            <a:ext cx="5015345" cy="707886"/>
          </a:xfrm>
          <a:prstGeom prst="rect">
            <a:avLst/>
          </a:prstGeom>
          <a:noFill/>
        </p:spPr>
        <p:txBody>
          <a:bodyPr wrap="square" rtlCol="0">
            <a:spAutoFit/>
          </a:bodyPr>
          <a:lstStyle/>
          <a:p>
            <a:r>
              <a:rPr lang="en-US" sz="4000" i="1" dirty="0">
                <a:ln w="0"/>
                <a:solidFill>
                  <a:schemeClr val="accent1"/>
                </a:solidFill>
                <a:effectLst>
                  <a:outerShdw blurRad="38100" dist="25400" dir="5400000" algn="ctr" rotWithShape="0">
                    <a:srgbClr val="6E747A">
                      <a:alpha val="43000"/>
                    </a:srgbClr>
                  </a:outerShdw>
                </a:effectLst>
              </a:rPr>
              <a:t>Total Served :581</a:t>
            </a:r>
          </a:p>
        </p:txBody>
      </p:sp>
      <p:graphicFrame>
        <p:nvGraphicFramePr>
          <p:cNvPr id="7" name="Chart 6">
            <a:extLst>
              <a:ext uri="{FF2B5EF4-FFF2-40B4-BE49-F238E27FC236}">
                <a16:creationId xmlns:a16="http://schemas.microsoft.com/office/drawing/2014/main" id="{5BB872D6-E72A-8DE2-0D24-CC0CE1752C0B}"/>
              </a:ext>
            </a:extLst>
          </p:cNvPr>
          <p:cNvGraphicFramePr/>
          <p:nvPr>
            <p:extLst>
              <p:ext uri="{D42A27DB-BD31-4B8C-83A1-F6EECF244321}">
                <p14:modId xmlns:p14="http://schemas.microsoft.com/office/powerpoint/2010/main" val="1161944849"/>
              </p:ext>
            </p:extLst>
          </p:nvPr>
        </p:nvGraphicFramePr>
        <p:xfrm>
          <a:off x="559107" y="2761673"/>
          <a:ext cx="5089781" cy="2929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BAB3492-51DD-29D3-4354-198497919527}"/>
              </a:ext>
            </a:extLst>
          </p:cNvPr>
          <p:cNvGraphicFramePr/>
          <p:nvPr>
            <p:extLst>
              <p:ext uri="{D42A27DB-BD31-4B8C-83A1-F6EECF244321}">
                <p14:modId xmlns:p14="http://schemas.microsoft.com/office/powerpoint/2010/main" val="2684281387"/>
              </p:ext>
            </p:extLst>
          </p:nvPr>
        </p:nvGraphicFramePr>
        <p:xfrm>
          <a:off x="6096000" y="4004855"/>
          <a:ext cx="5467132" cy="337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31F3C0A-7272-0478-2EFC-C115C123B01F}"/>
              </a:ext>
            </a:extLst>
          </p:cNvPr>
          <p:cNvGraphicFramePr/>
          <p:nvPr>
            <p:extLst>
              <p:ext uri="{D42A27DB-BD31-4B8C-83A1-F6EECF244321}">
                <p14:modId xmlns:p14="http://schemas.microsoft.com/office/powerpoint/2010/main" val="3705245676"/>
              </p:ext>
            </p:extLst>
          </p:nvPr>
        </p:nvGraphicFramePr>
        <p:xfrm>
          <a:off x="6207995" y="1183554"/>
          <a:ext cx="5116945" cy="3225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115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0B1540-1064-1290-14E4-03207CE920B7}"/>
              </a:ext>
            </a:extLst>
          </p:cNvPr>
          <p:cNvSpPr>
            <a:spLocks noGrp="1"/>
          </p:cNvSpPr>
          <p:nvPr>
            <p:ph type="title"/>
          </p:nvPr>
        </p:nvSpPr>
        <p:spPr>
          <a:xfrm>
            <a:off x="-1" y="0"/>
            <a:ext cx="10843491" cy="1325562"/>
          </a:xfrm>
        </p:spPr>
        <p:txBody>
          <a:bodyPr/>
          <a:lstStyle/>
          <a:p>
            <a:r>
              <a:rPr lang="en-US" dirty="0"/>
              <a:t>Enhanced Service: Legal Assistance  </a:t>
            </a:r>
          </a:p>
        </p:txBody>
      </p:sp>
      <p:graphicFrame>
        <p:nvGraphicFramePr>
          <p:cNvPr id="5" name="Diagram 4">
            <a:extLst>
              <a:ext uri="{FF2B5EF4-FFF2-40B4-BE49-F238E27FC236}">
                <a16:creationId xmlns:a16="http://schemas.microsoft.com/office/drawing/2014/main" id="{7A5E84D2-D105-448F-434E-6CB063A3C95A}"/>
              </a:ext>
            </a:extLst>
          </p:cNvPr>
          <p:cNvGraphicFramePr/>
          <p:nvPr>
            <p:extLst>
              <p:ext uri="{D42A27DB-BD31-4B8C-83A1-F6EECF244321}">
                <p14:modId xmlns:p14="http://schemas.microsoft.com/office/powerpoint/2010/main" val="4019290119"/>
              </p:ext>
            </p:extLst>
          </p:nvPr>
        </p:nvGraphicFramePr>
        <p:xfrm>
          <a:off x="230909" y="1270351"/>
          <a:ext cx="4959926" cy="5206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115D954-77B5-5582-FFBF-BAD663A2D0BF}"/>
              </a:ext>
            </a:extLst>
          </p:cNvPr>
          <p:cNvSpPr txBox="1"/>
          <p:nvPr/>
        </p:nvSpPr>
        <p:spPr>
          <a:xfrm>
            <a:off x="5421744" y="1325562"/>
            <a:ext cx="5153890" cy="1323439"/>
          </a:xfrm>
          <a:prstGeom prst="rect">
            <a:avLst/>
          </a:prstGeom>
          <a:noFill/>
        </p:spPr>
        <p:txBody>
          <a:bodyPr wrap="square" rtlCol="0">
            <a:spAutoFit/>
          </a:bodyPr>
          <a:lstStyle/>
          <a:p>
            <a:pPr algn="ctr"/>
            <a:r>
              <a:rPr lang="en-US" sz="4000" i="1" dirty="0">
                <a:ln w="0"/>
                <a:solidFill>
                  <a:schemeClr val="accent1"/>
                </a:solidFill>
                <a:effectLst>
                  <a:outerShdw blurRad="38100" dist="25400" dir="5400000" algn="ctr" rotWithShape="0">
                    <a:srgbClr val="6E747A">
                      <a:alpha val="43000"/>
                    </a:srgbClr>
                  </a:outerShdw>
                </a:effectLst>
              </a:rPr>
              <a:t>Total Services: 9490</a:t>
            </a:r>
          </a:p>
          <a:p>
            <a:pPr algn="ctr"/>
            <a:r>
              <a:rPr lang="en-US" sz="4000" i="1" dirty="0">
                <a:ln w="0"/>
                <a:solidFill>
                  <a:schemeClr val="accent1"/>
                </a:solidFill>
                <a:effectLst>
                  <a:outerShdw blurRad="38100" dist="25400" dir="5400000" algn="ctr" rotWithShape="0">
                    <a:srgbClr val="6E747A">
                      <a:alpha val="43000"/>
                    </a:srgbClr>
                  </a:outerShdw>
                </a:effectLst>
              </a:rPr>
              <a:t> </a:t>
            </a:r>
          </a:p>
        </p:txBody>
      </p:sp>
      <p:graphicFrame>
        <p:nvGraphicFramePr>
          <p:cNvPr id="7" name="Table 6">
            <a:extLst>
              <a:ext uri="{FF2B5EF4-FFF2-40B4-BE49-F238E27FC236}">
                <a16:creationId xmlns:a16="http://schemas.microsoft.com/office/drawing/2014/main" id="{3816811B-8428-449C-A726-F7DE44D6D465}"/>
              </a:ext>
            </a:extLst>
          </p:cNvPr>
          <p:cNvGraphicFramePr>
            <a:graphicFrameLocks noGrp="1"/>
          </p:cNvGraphicFramePr>
          <p:nvPr>
            <p:extLst>
              <p:ext uri="{D42A27DB-BD31-4B8C-83A1-F6EECF244321}">
                <p14:modId xmlns:p14="http://schemas.microsoft.com/office/powerpoint/2010/main" val="1939648188"/>
              </p:ext>
            </p:extLst>
          </p:nvPr>
        </p:nvGraphicFramePr>
        <p:xfrm>
          <a:off x="5680364" y="2314914"/>
          <a:ext cx="4832927" cy="3117852"/>
        </p:xfrm>
        <a:graphic>
          <a:graphicData uri="http://schemas.openxmlformats.org/drawingml/2006/table">
            <a:tbl>
              <a:tblPr firstRow="1" bandRow="1">
                <a:tableStyleId>{5C22544A-7EE6-4342-B048-85BDC9FD1C3A}</a:tableStyleId>
              </a:tblPr>
              <a:tblGrid>
                <a:gridCol w="3398981">
                  <a:extLst>
                    <a:ext uri="{9D8B030D-6E8A-4147-A177-3AD203B41FA5}">
                      <a16:colId xmlns:a16="http://schemas.microsoft.com/office/drawing/2014/main" val="77707834"/>
                    </a:ext>
                  </a:extLst>
                </a:gridCol>
                <a:gridCol w="1433946">
                  <a:extLst>
                    <a:ext uri="{9D8B030D-6E8A-4147-A177-3AD203B41FA5}">
                      <a16:colId xmlns:a16="http://schemas.microsoft.com/office/drawing/2014/main" val="2681209285"/>
                    </a:ext>
                  </a:extLst>
                </a:gridCol>
              </a:tblGrid>
              <a:tr h="519642">
                <a:tc>
                  <a:txBody>
                    <a:bodyPr/>
                    <a:lstStyle/>
                    <a:p>
                      <a:pPr algn="ctr"/>
                      <a:r>
                        <a:rPr lang="en-US" dirty="0"/>
                        <a:t>Top Services </a:t>
                      </a:r>
                    </a:p>
                  </a:txBody>
                  <a:tcPr/>
                </a:tc>
                <a:tc>
                  <a:txBody>
                    <a:bodyPr/>
                    <a:lstStyle/>
                    <a:p>
                      <a:pPr algn="ctr"/>
                      <a:r>
                        <a:rPr lang="en-US" dirty="0"/>
                        <a:t>Count </a:t>
                      </a:r>
                    </a:p>
                  </a:txBody>
                  <a:tcPr/>
                </a:tc>
                <a:extLst>
                  <a:ext uri="{0D108BD9-81ED-4DB2-BD59-A6C34878D82A}">
                    <a16:rowId xmlns:a16="http://schemas.microsoft.com/office/drawing/2014/main" val="2311910737"/>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Civil legal assistance - family law </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3,256 </a:t>
                      </a:r>
                    </a:p>
                  </a:txBody>
                  <a:tcPr marL="9525" marR="9525" marT="9525" marB="0" anchor="ctr"/>
                </a:tc>
                <a:extLst>
                  <a:ext uri="{0D108BD9-81ED-4DB2-BD59-A6C34878D82A}">
                    <a16:rowId xmlns:a16="http://schemas.microsoft.com/office/drawing/2014/main" val="164862209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Immigration assistance</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1,436 </a:t>
                      </a:r>
                    </a:p>
                  </a:txBody>
                  <a:tcPr marL="9525" marR="9525" marT="9525" marB="0" anchor="ctr"/>
                </a:tc>
                <a:extLst>
                  <a:ext uri="{0D108BD9-81ED-4DB2-BD59-A6C34878D82A}">
                    <a16:rowId xmlns:a16="http://schemas.microsoft.com/office/drawing/2014/main" val="45919527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Immigration assistance</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1,436 </a:t>
                      </a:r>
                    </a:p>
                  </a:txBody>
                  <a:tcPr marL="9525" marR="9525" marT="9525" marB="0" anchor="ctr"/>
                </a:tc>
                <a:extLst>
                  <a:ext uri="{0D108BD9-81ED-4DB2-BD59-A6C34878D82A}">
                    <a16:rowId xmlns:a16="http://schemas.microsoft.com/office/drawing/2014/main" val="758551700"/>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Civil legal assistance - protection order</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866 </a:t>
                      </a:r>
                    </a:p>
                  </a:txBody>
                  <a:tcPr marL="9525" marR="9525" marT="9525" marB="0" anchor="ctr"/>
                </a:tc>
                <a:extLst>
                  <a:ext uri="{0D108BD9-81ED-4DB2-BD59-A6C34878D82A}">
                    <a16:rowId xmlns:a16="http://schemas.microsoft.com/office/drawing/2014/main" val="275634283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Individual advocacy </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687 </a:t>
                      </a:r>
                    </a:p>
                  </a:txBody>
                  <a:tcPr marL="9525" marR="9525" marT="9525" marB="0" anchor="ctr"/>
                </a:tc>
                <a:extLst>
                  <a:ext uri="{0D108BD9-81ED-4DB2-BD59-A6C34878D82A}">
                    <a16:rowId xmlns:a16="http://schemas.microsoft.com/office/drawing/2014/main" val="4213696044"/>
                  </a:ext>
                </a:extLst>
              </a:tr>
            </a:tbl>
          </a:graphicData>
        </a:graphic>
      </p:graphicFrame>
    </p:spTree>
    <p:extLst>
      <p:ext uri="{BB962C8B-B14F-4D97-AF65-F5344CB8AC3E}">
        <p14:creationId xmlns:p14="http://schemas.microsoft.com/office/powerpoint/2010/main" val="69181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79C8-D475-220A-0743-DD1FB9FD4D99}"/>
              </a:ext>
            </a:extLst>
          </p:cNvPr>
          <p:cNvSpPr>
            <a:spLocks noGrp="1"/>
          </p:cNvSpPr>
          <p:nvPr>
            <p:ph type="title"/>
          </p:nvPr>
        </p:nvSpPr>
        <p:spPr>
          <a:xfrm>
            <a:off x="0" y="157018"/>
            <a:ext cx="10529455" cy="1325563"/>
          </a:xfrm>
        </p:spPr>
        <p:txBody>
          <a:bodyPr/>
          <a:lstStyle/>
          <a:p>
            <a:r>
              <a:rPr lang="en-US" dirty="0"/>
              <a:t>Enhanced Service: Mental Health  </a:t>
            </a:r>
          </a:p>
        </p:txBody>
      </p:sp>
      <p:sp>
        <p:nvSpPr>
          <p:cNvPr id="4" name="TextBox 3">
            <a:extLst>
              <a:ext uri="{FF2B5EF4-FFF2-40B4-BE49-F238E27FC236}">
                <a16:creationId xmlns:a16="http://schemas.microsoft.com/office/drawing/2014/main" id="{5D107F1F-B765-A2E7-9FAC-2E0226744653}"/>
              </a:ext>
            </a:extLst>
          </p:cNvPr>
          <p:cNvSpPr txBox="1"/>
          <p:nvPr/>
        </p:nvSpPr>
        <p:spPr>
          <a:xfrm>
            <a:off x="702579" y="1599692"/>
            <a:ext cx="5015345" cy="707886"/>
          </a:xfrm>
          <a:prstGeom prst="rect">
            <a:avLst/>
          </a:prstGeom>
          <a:noFill/>
        </p:spPr>
        <p:txBody>
          <a:bodyPr wrap="square" rtlCol="0">
            <a:spAutoFit/>
          </a:bodyPr>
          <a:lstStyle/>
          <a:p>
            <a:r>
              <a:rPr lang="en-US" sz="4000" i="1" dirty="0">
                <a:ln w="0"/>
                <a:solidFill>
                  <a:schemeClr val="accent1"/>
                </a:solidFill>
                <a:effectLst>
                  <a:outerShdw blurRad="38100" dist="25400" dir="5400000" algn="ctr" rotWithShape="0">
                    <a:srgbClr val="6E747A">
                      <a:alpha val="43000"/>
                    </a:srgbClr>
                  </a:outerShdw>
                </a:effectLst>
              </a:rPr>
              <a:t>Total Served :178</a:t>
            </a:r>
          </a:p>
        </p:txBody>
      </p:sp>
      <p:graphicFrame>
        <p:nvGraphicFramePr>
          <p:cNvPr id="7" name="Chart 6">
            <a:extLst>
              <a:ext uri="{FF2B5EF4-FFF2-40B4-BE49-F238E27FC236}">
                <a16:creationId xmlns:a16="http://schemas.microsoft.com/office/drawing/2014/main" id="{5BB872D6-E72A-8DE2-0D24-CC0CE1752C0B}"/>
              </a:ext>
            </a:extLst>
          </p:cNvPr>
          <p:cNvGraphicFramePr/>
          <p:nvPr>
            <p:extLst>
              <p:ext uri="{D42A27DB-BD31-4B8C-83A1-F6EECF244321}">
                <p14:modId xmlns:p14="http://schemas.microsoft.com/office/powerpoint/2010/main" val="335321909"/>
              </p:ext>
            </p:extLst>
          </p:nvPr>
        </p:nvGraphicFramePr>
        <p:xfrm>
          <a:off x="559107" y="2761673"/>
          <a:ext cx="5089781" cy="2929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BAB3492-51DD-29D3-4354-198497919527}"/>
              </a:ext>
            </a:extLst>
          </p:cNvPr>
          <p:cNvGraphicFramePr/>
          <p:nvPr>
            <p:extLst>
              <p:ext uri="{D42A27DB-BD31-4B8C-83A1-F6EECF244321}">
                <p14:modId xmlns:p14="http://schemas.microsoft.com/office/powerpoint/2010/main" val="863559695"/>
              </p:ext>
            </p:extLst>
          </p:nvPr>
        </p:nvGraphicFramePr>
        <p:xfrm>
          <a:off x="6234797" y="3747388"/>
          <a:ext cx="5467132" cy="337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31F3C0A-7272-0478-2EFC-C115C123B01F}"/>
              </a:ext>
            </a:extLst>
          </p:cNvPr>
          <p:cNvGraphicFramePr/>
          <p:nvPr>
            <p:extLst>
              <p:ext uri="{D42A27DB-BD31-4B8C-83A1-F6EECF244321}">
                <p14:modId xmlns:p14="http://schemas.microsoft.com/office/powerpoint/2010/main" val="2841351380"/>
              </p:ext>
            </p:extLst>
          </p:nvPr>
        </p:nvGraphicFramePr>
        <p:xfrm>
          <a:off x="6234797" y="1001520"/>
          <a:ext cx="5015345" cy="3225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314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0B1540-1064-1290-14E4-03207CE920B7}"/>
              </a:ext>
            </a:extLst>
          </p:cNvPr>
          <p:cNvSpPr>
            <a:spLocks noGrp="1"/>
          </p:cNvSpPr>
          <p:nvPr>
            <p:ph type="title"/>
          </p:nvPr>
        </p:nvSpPr>
        <p:spPr>
          <a:xfrm>
            <a:off x="-1" y="0"/>
            <a:ext cx="10843491" cy="1325562"/>
          </a:xfrm>
        </p:spPr>
        <p:txBody>
          <a:bodyPr/>
          <a:lstStyle/>
          <a:p>
            <a:r>
              <a:rPr lang="en-US" dirty="0"/>
              <a:t>Enhanced Service: Mental Health   </a:t>
            </a:r>
          </a:p>
        </p:txBody>
      </p:sp>
      <p:graphicFrame>
        <p:nvGraphicFramePr>
          <p:cNvPr id="5" name="Diagram 4">
            <a:extLst>
              <a:ext uri="{FF2B5EF4-FFF2-40B4-BE49-F238E27FC236}">
                <a16:creationId xmlns:a16="http://schemas.microsoft.com/office/drawing/2014/main" id="{7A5E84D2-D105-448F-434E-6CB063A3C95A}"/>
              </a:ext>
            </a:extLst>
          </p:cNvPr>
          <p:cNvGraphicFramePr/>
          <p:nvPr>
            <p:extLst>
              <p:ext uri="{D42A27DB-BD31-4B8C-83A1-F6EECF244321}">
                <p14:modId xmlns:p14="http://schemas.microsoft.com/office/powerpoint/2010/main" val="1251296429"/>
              </p:ext>
            </p:extLst>
          </p:nvPr>
        </p:nvGraphicFramePr>
        <p:xfrm>
          <a:off x="484886" y="1080014"/>
          <a:ext cx="4959926" cy="5206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115D954-77B5-5582-FFBF-BAD663A2D0BF}"/>
              </a:ext>
            </a:extLst>
          </p:cNvPr>
          <p:cNvSpPr txBox="1"/>
          <p:nvPr/>
        </p:nvSpPr>
        <p:spPr>
          <a:xfrm>
            <a:off x="5605293" y="1648469"/>
            <a:ext cx="5153890" cy="1323439"/>
          </a:xfrm>
          <a:prstGeom prst="rect">
            <a:avLst/>
          </a:prstGeom>
          <a:noFill/>
        </p:spPr>
        <p:txBody>
          <a:bodyPr wrap="square" rtlCol="0">
            <a:spAutoFit/>
          </a:bodyPr>
          <a:lstStyle/>
          <a:p>
            <a:pPr algn="ctr"/>
            <a:r>
              <a:rPr lang="en-US" sz="4000" i="1" dirty="0">
                <a:ln w="0"/>
                <a:solidFill>
                  <a:schemeClr val="accent1"/>
                </a:solidFill>
                <a:effectLst>
                  <a:outerShdw blurRad="38100" dist="25400" dir="5400000" algn="ctr" rotWithShape="0">
                    <a:srgbClr val="6E747A">
                      <a:alpha val="43000"/>
                    </a:srgbClr>
                  </a:outerShdw>
                </a:effectLst>
              </a:rPr>
              <a:t>Total Services: 543</a:t>
            </a:r>
          </a:p>
          <a:p>
            <a:pPr algn="ctr"/>
            <a:r>
              <a:rPr lang="en-US" sz="4000" i="1" dirty="0">
                <a:ln w="0"/>
                <a:solidFill>
                  <a:schemeClr val="accent1"/>
                </a:solidFill>
                <a:effectLst>
                  <a:outerShdw blurRad="38100" dist="25400" dir="5400000" algn="ctr" rotWithShape="0">
                    <a:srgbClr val="6E747A">
                      <a:alpha val="43000"/>
                    </a:srgbClr>
                  </a:outerShdw>
                </a:effectLst>
              </a:rPr>
              <a:t> </a:t>
            </a:r>
          </a:p>
        </p:txBody>
      </p:sp>
      <p:graphicFrame>
        <p:nvGraphicFramePr>
          <p:cNvPr id="7" name="Table 6">
            <a:extLst>
              <a:ext uri="{FF2B5EF4-FFF2-40B4-BE49-F238E27FC236}">
                <a16:creationId xmlns:a16="http://schemas.microsoft.com/office/drawing/2014/main" id="{3816811B-8428-449C-A726-F7DE44D6D465}"/>
              </a:ext>
            </a:extLst>
          </p:cNvPr>
          <p:cNvGraphicFramePr>
            <a:graphicFrameLocks noGrp="1"/>
          </p:cNvGraphicFramePr>
          <p:nvPr>
            <p:extLst>
              <p:ext uri="{D42A27DB-BD31-4B8C-83A1-F6EECF244321}">
                <p14:modId xmlns:p14="http://schemas.microsoft.com/office/powerpoint/2010/main" val="3426294133"/>
              </p:ext>
            </p:extLst>
          </p:nvPr>
        </p:nvGraphicFramePr>
        <p:xfrm>
          <a:off x="5926256" y="2758807"/>
          <a:ext cx="4832927" cy="3117852"/>
        </p:xfrm>
        <a:graphic>
          <a:graphicData uri="http://schemas.openxmlformats.org/drawingml/2006/table">
            <a:tbl>
              <a:tblPr firstRow="1" bandRow="1">
                <a:tableStyleId>{5C22544A-7EE6-4342-B048-85BDC9FD1C3A}</a:tableStyleId>
              </a:tblPr>
              <a:tblGrid>
                <a:gridCol w="3398981">
                  <a:extLst>
                    <a:ext uri="{9D8B030D-6E8A-4147-A177-3AD203B41FA5}">
                      <a16:colId xmlns:a16="http://schemas.microsoft.com/office/drawing/2014/main" val="77707834"/>
                    </a:ext>
                  </a:extLst>
                </a:gridCol>
                <a:gridCol w="1433946">
                  <a:extLst>
                    <a:ext uri="{9D8B030D-6E8A-4147-A177-3AD203B41FA5}">
                      <a16:colId xmlns:a16="http://schemas.microsoft.com/office/drawing/2014/main" val="2681209285"/>
                    </a:ext>
                  </a:extLst>
                </a:gridCol>
              </a:tblGrid>
              <a:tr h="519642">
                <a:tc>
                  <a:txBody>
                    <a:bodyPr/>
                    <a:lstStyle/>
                    <a:p>
                      <a:pPr algn="ctr"/>
                      <a:r>
                        <a:rPr lang="en-US" dirty="0"/>
                        <a:t> Services </a:t>
                      </a:r>
                    </a:p>
                  </a:txBody>
                  <a:tcPr/>
                </a:tc>
                <a:tc>
                  <a:txBody>
                    <a:bodyPr/>
                    <a:lstStyle/>
                    <a:p>
                      <a:pPr algn="ctr"/>
                      <a:r>
                        <a:rPr lang="en-US" dirty="0"/>
                        <a:t>Count </a:t>
                      </a:r>
                    </a:p>
                  </a:txBody>
                  <a:tcPr/>
                </a:tc>
                <a:extLst>
                  <a:ext uri="{0D108BD9-81ED-4DB2-BD59-A6C34878D82A}">
                    <a16:rowId xmlns:a16="http://schemas.microsoft.com/office/drawing/2014/main" val="2311910737"/>
                  </a:ext>
                </a:extLst>
              </a:tr>
              <a:tr h="519642">
                <a:tc>
                  <a:txBody>
                    <a:bodyPr/>
                    <a:lstStyle/>
                    <a:p>
                      <a:pPr algn="ctr" fontAlgn="ctr"/>
                      <a:r>
                        <a:rPr lang="en-US" sz="2000" b="0" i="0" u="none" strike="noStrike" dirty="0">
                          <a:solidFill>
                            <a:srgbClr val="000000"/>
                          </a:solidFill>
                          <a:effectLst/>
                          <a:latin typeface="Aptos Narrow" panose="020B0004020202020204" pitchFamily="34" charset="0"/>
                        </a:rPr>
                        <a:t>Individual counseling </a:t>
                      </a:r>
                    </a:p>
                  </a:txBody>
                  <a:tcPr marL="9525" marR="9525" marT="9525" marB="0" anchor="ctr"/>
                </a:tc>
                <a:tc>
                  <a:txBody>
                    <a:bodyPr/>
                    <a:lstStyle/>
                    <a:p>
                      <a:pPr algn="ctr" fontAlgn="ctr"/>
                      <a:r>
                        <a:rPr lang="en-US" sz="2000" b="0" i="0" u="none" strike="noStrike" dirty="0">
                          <a:solidFill>
                            <a:srgbClr val="000000"/>
                          </a:solidFill>
                          <a:effectLst/>
                          <a:latin typeface="Aptos Narrow" panose="020B0004020202020204" pitchFamily="34" charset="0"/>
                        </a:rPr>
                        <a:t>                440 </a:t>
                      </a:r>
                    </a:p>
                  </a:txBody>
                  <a:tcPr marL="9525" marR="9525" marT="9525" marB="0" anchor="ctr"/>
                </a:tc>
                <a:extLst>
                  <a:ext uri="{0D108BD9-81ED-4DB2-BD59-A6C34878D82A}">
                    <a16:rowId xmlns:a16="http://schemas.microsoft.com/office/drawing/2014/main" val="1648622096"/>
                  </a:ext>
                </a:extLst>
              </a:tr>
              <a:tr h="519642">
                <a:tc>
                  <a:txBody>
                    <a:bodyPr/>
                    <a:lstStyle/>
                    <a:p>
                      <a:pPr algn="ctr" fontAlgn="ctr"/>
                      <a:r>
                        <a:rPr lang="en-US" sz="2000" b="0" i="0" u="none" strike="noStrike" dirty="0">
                          <a:solidFill>
                            <a:srgbClr val="000000"/>
                          </a:solidFill>
                          <a:effectLst/>
                          <a:latin typeface="Aptos Narrow" panose="020B0004020202020204" pitchFamily="34" charset="0"/>
                        </a:rPr>
                        <a:t>Individual advocacy </a:t>
                      </a:r>
                    </a:p>
                  </a:txBody>
                  <a:tcPr marL="9525" marR="9525" marT="9525" marB="0" anchor="ctr"/>
                </a:tc>
                <a:tc>
                  <a:txBody>
                    <a:bodyPr/>
                    <a:lstStyle/>
                    <a:p>
                      <a:pPr algn="ctr" fontAlgn="ctr"/>
                      <a:r>
                        <a:rPr lang="en-US" sz="2000" b="0" i="0" u="none" strike="noStrike" dirty="0">
                          <a:solidFill>
                            <a:srgbClr val="000000"/>
                          </a:solidFill>
                          <a:effectLst/>
                          <a:latin typeface="Aptos Narrow" panose="020B0004020202020204" pitchFamily="34" charset="0"/>
                        </a:rPr>
                        <a:t>                  54 </a:t>
                      </a:r>
                    </a:p>
                  </a:txBody>
                  <a:tcPr marL="9525" marR="9525" marT="9525" marB="0" anchor="ctr"/>
                </a:tc>
                <a:extLst>
                  <a:ext uri="{0D108BD9-81ED-4DB2-BD59-A6C34878D82A}">
                    <a16:rowId xmlns:a16="http://schemas.microsoft.com/office/drawing/2014/main" val="459195276"/>
                  </a:ext>
                </a:extLst>
              </a:tr>
              <a:tr h="519642">
                <a:tc>
                  <a:txBody>
                    <a:bodyPr/>
                    <a:lstStyle/>
                    <a:p>
                      <a:pPr algn="ctr" fontAlgn="ctr"/>
                      <a:r>
                        <a:rPr lang="en-US" sz="2000" b="0" i="0" u="none" strike="noStrike" dirty="0">
                          <a:solidFill>
                            <a:srgbClr val="000000"/>
                          </a:solidFill>
                          <a:effectLst/>
                          <a:latin typeface="Aptos Narrow" panose="020B0004020202020204" pitchFamily="34" charset="0"/>
                        </a:rPr>
                        <a:t>Other therapy </a:t>
                      </a:r>
                    </a:p>
                  </a:txBody>
                  <a:tcPr marL="9525" marR="9525" marT="9525" marB="0" anchor="ctr"/>
                </a:tc>
                <a:tc>
                  <a:txBody>
                    <a:bodyPr/>
                    <a:lstStyle/>
                    <a:p>
                      <a:pPr algn="ctr" fontAlgn="ctr"/>
                      <a:r>
                        <a:rPr lang="en-US" sz="2000" b="0" i="0" u="none" strike="noStrike" dirty="0">
                          <a:solidFill>
                            <a:srgbClr val="000000"/>
                          </a:solidFill>
                          <a:effectLst/>
                          <a:latin typeface="Aptos Narrow" panose="020B0004020202020204" pitchFamily="34" charset="0"/>
                        </a:rPr>
                        <a:t>                  28 </a:t>
                      </a:r>
                    </a:p>
                  </a:txBody>
                  <a:tcPr marL="9525" marR="9525" marT="9525" marB="0" anchor="ctr"/>
                </a:tc>
                <a:extLst>
                  <a:ext uri="{0D108BD9-81ED-4DB2-BD59-A6C34878D82A}">
                    <a16:rowId xmlns:a16="http://schemas.microsoft.com/office/drawing/2014/main" val="758551700"/>
                  </a:ext>
                </a:extLst>
              </a:tr>
              <a:tr h="519642">
                <a:tc>
                  <a:txBody>
                    <a:bodyPr/>
                    <a:lstStyle/>
                    <a:p>
                      <a:pPr algn="ctr" fontAlgn="ctr"/>
                      <a:r>
                        <a:rPr lang="en-US" sz="2000" b="0" i="0" u="none" strike="noStrike" dirty="0">
                          <a:solidFill>
                            <a:srgbClr val="000000"/>
                          </a:solidFill>
                          <a:effectLst/>
                          <a:latin typeface="Aptos Narrow" panose="020B0004020202020204" pitchFamily="34" charset="0"/>
                        </a:rPr>
                        <a:t>Support groups </a:t>
                      </a:r>
                    </a:p>
                  </a:txBody>
                  <a:tcPr marL="9525" marR="9525" marT="9525" marB="0" anchor="ctr"/>
                </a:tc>
                <a:tc>
                  <a:txBody>
                    <a:bodyPr/>
                    <a:lstStyle/>
                    <a:p>
                      <a:pPr algn="ctr" fontAlgn="ctr"/>
                      <a:r>
                        <a:rPr lang="en-US" sz="2000" b="0" i="0" u="none" strike="noStrike" dirty="0">
                          <a:solidFill>
                            <a:srgbClr val="000000"/>
                          </a:solidFill>
                          <a:effectLst/>
                          <a:latin typeface="Aptos Narrow" panose="020B0004020202020204" pitchFamily="34" charset="0"/>
                        </a:rPr>
                        <a:t>                  11 </a:t>
                      </a:r>
                    </a:p>
                  </a:txBody>
                  <a:tcPr marL="9525" marR="9525" marT="9525" marB="0" anchor="ctr"/>
                </a:tc>
                <a:extLst>
                  <a:ext uri="{0D108BD9-81ED-4DB2-BD59-A6C34878D82A}">
                    <a16:rowId xmlns:a16="http://schemas.microsoft.com/office/drawing/2014/main" val="2756342836"/>
                  </a:ext>
                </a:extLst>
              </a:tr>
              <a:tr h="519642">
                <a:tc>
                  <a:txBody>
                    <a:bodyPr/>
                    <a:lstStyle/>
                    <a:p>
                      <a:pPr algn="ctr" fontAlgn="ctr"/>
                      <a:r>
                        <a:rPr lang="en-US" sz="2000" b="0" i="0" u="none" strike="noStrike" dirty="0">
                          <a:solidFill>
                            <a:srgbClr val="000000"/>
                          </a:solidFill>
                          <a:effectLst/>
                          <a:latin typeface="Aptos Narrow" panose="020B0004020202020204" pitchFamily="34" charset="0"/>
                        </a:rPr>
                        <a:t>Crisis Intervention </a:t>
                      </a:r>
                    </a:p>
                  </a:txBody>
                  <a:tcPr marL="9525" marR="9525" marT="9525" marB="0" anchor="ctr"/>
                </a:tc>
                <a:tc>
                  <a:txBody>
                    <a:bodyPr/>
                    <a:lstStyle/>
                    <a:p>
                      <a:pPr algn="ctr" fontAlgn="ctr"/>
                      <a:r>
                        <a:rPr lang="en-US" sz="2000" b="0" i="0" u="none" strike="noStrike" dirty="0">
                          <a:solidFill>
                            <a:srgbClr val="000000"/>
                          </a:solidFill>
                          <a:effectLst/>
                          <a:latin typeface="Aptos Narrow" panose="020B0004020202020204" pitchFamily="34" charset="0"/>
                        </a:rPr>
                        <a:t>                  10 </a:t>
                      </a:r>
                    </a:p>
                  </a:txBody>
                  <a:tcPr marL="9525" marR="9525" marT="9525" marB="0" anchor="ctr"/>
                </a:tc>
                <a:extLst>
                  <a:ext uri="{0D108BD9-81ED-4DB2-BD59-A6C34878D82A}">
                    <a16:rowId xmlns:a16="http://schemas.microsoft.com/office/drawing/2014/main" val="4213696044"/>
                  </a:ext>
                </a:extLst>
              </a:tr>
            </a:tbl>
          </a:graphicData>
        </a:graphic>
      </p:graphicFrame>
    </p:spTree>
    <p:extLst>
      <p:ext uri="{BB962C8B-B14F-4D97-AF65-F5344CB8AC3E}">
        <p14:creationId xmlns:p14="http://schemas.microsoft.com/office/powerpoint/2010/main" val="312831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71" name="Rectangle 70">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3A5BFD5-8037-56CC-74AB-8998859841AC}"/>
              </a:ext>
            </a:extLst>
          </p:cNvPr>
          <p:cNvSpPr>
            <a:spLocks noGrp="1"/>
          </p:cNvSpPr>
          <p:nvPr>
            <p:ph type="title"/>
          </p:nvPr>
        </p:nvSpPr>
        <p:spPr>
          <a:xfrm>
            <a:off x="833989" y="2465468"/>
            <a:ext cx="4773663" cy="2631910"/>
          </a:xfrm>
        </p:spPr>
        <p:txBody>
          <a:bodyPr vert="horz" lIns="91440" tIns="45720" rIns="91440" bIns="45720" rtlCol="0" anchor="b">
            <a:normAutofit/>
          </a:bodyPr>
          <a:lstStyle/>
          <a:p>
            <a:pPr algn="ctr"/>
            <a:r>
              <a:rPr lang="en-US" sz="5400" dirty="0"/>
              <a:t>Transitions</a:t>
            </a:r>
            <a:br>
              <a:rPr lang="en-US" sz="5400" dirty="0"/>
            </a:br>
            <a:r>
              <a:rPr lang="en-US" sz="5400" dirty="0"/>
              <a:t>&amp;</a:t>
            </a:r>
            <a:br>
              <a:rPr lang="en-US" sz="5400" dirty="0"/>
            </a:br>
            <a:r>
              <a:rPr lang="en-US" sz="5400" dirty="0"/>
              <a:t>Updates  </a:t>
            </a:r>
          </a:p>
        </p:txBody>
      </p:sp>
      <p:grpSp>
        <p:nvGrpSpPr>
          <p:cNvPr id="73" name="Group 72">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4" name="Group 73">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62"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5"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9" name="Graphic 8" descr="Checkmark">
            <a:extLst>
              <a:ext uri="{FF2B5EF4-FFF2-40B4-BE49-F238E27FC236}">
                <a16:creationId xmlns:a16="http://schemas.microsoft.com/office/drawing/2014/main" id="{AB229BAA-D794-85A5-A4F0-F93EC01CE7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1640" y="1245842"/>
            <a:ext cx="4517695" cy="4517695"/>
          </a:xfrm>
          <a:prstGeom prst="rect">
            <a:avLst/>
          </a:prstGeom>
        </p:spPr>
      </p:pic>
    </p:spTree>
    <p:extLst>
      <p:ext uri="{BB962C8B-B14F-4D97-AF65-F5344CB8AC3E}">
        <p14:creationId xmlns:p14="http://schemas.microsoft.com/office/powerpoint/2010/main" val="3842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15E2-3655-061A-ACBB-4C73BC30B628}"/>
              </a:ext>
            </a:extLst>
          </p:cNvPr>
          <p:cNvSpPr>
            <a:spLocks noGrp="1"/>
          </p:cNvSpPr>
          <p:nvPr>
            <p:ph type="title"/>
          </p:nvPr>
        </p:nvSpPr>
        <p:spPr>
          <a:xfrm>
            <a:off x="108642" y="108369"/>
            <a:ext cx="9634011" cy="1325563"/>
          </a:xfrm>
        </p:spPr>
        <p:txBody>
          <a:bodyPr/>
          <a:lstStyle/>
          <a:p>
            <a:r>
              <a:rPr lang="en-US" sz="6600" dirty="0"/>
              <a:t>Vela</a:t>
            </a:r>
            <a:r>
              <a:rPr lang="en-US" dirty="0"/>
              <a:t> </a:t>
            </a:r>
          </a:p>
        </p:txBody>
      </p:sp>
      <p:graphicFrame>
        <p:nvGraphicFramePr>
          <p:cNvPr id="6" name="Content Placeholder 5">
            <a:extLst>
              <a:ext uri="{FF2B5EF4-FFF2-40B4-BE49-F238E27FC236}">
                <a16:creationId xmlns:a16="http://schemas.microsoft.com/office/drawing/2014/main" id="{17C5024F-3FA2-0CE4-BA76-0E5705745754}"/>
              </a:ext>
            </a:extLst>
          </p:cNvPr>
          <p:cNvGraphicFramePr>
            <a:graphicFrameLocks noGrp="1"/>
          </p:cNvGraphicFramePr>
          <p:nvPr>
            <p:ph idx="1"/>
            <p:extLst>
              <p:ext uri="{D42A27DB-BD31-4B8C-83A1-F6EECF244321}">
                <p14:modId xmlns:p14="http://schemas.microsoft.com/office/powerpoint/2010/main" val="2568801213"/>
              </p:ext>
            </p:extLst>
          </p:nvPr>
        </p:nvGraphicFramePr>
        <p:xfrm>
          <a:off x="2743201" y="1481088"/>
          <a:ext cx="5830904" cy="461184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7DF20243-29E0-7994-5276-C0D796C21B0D}"/>
              </a:ext>
            </a:extLst>
          </p:cNvPr>
          <p:cNvPicPr>
            <a:picLocks noChangeAspect="1"/>
          </p:cNvPicPr>
          <p:nvPr/>
        </p:nvPicPr>
        <p:blipFill>
          <a:blip r:embed="rId4"/>
          <a:stretch>
            <a:fillRect/>
          </a:stretch>
        </p:blipFill>
        <p:spPr>
          <a:xfrm>
            <a:off x="1942363" y="155525"/>
            <a:ext cx="1231252" cy="1231252"/>
          </a:xfrm>
          <a:prstGeom prst="rect">
            <a:avLst/>
          </a:prstGeom>
        </p:spPr>
      </p:pic>
    </p:spTree>
    <p:extLst>
      <p:ext uri="{BB962C8B-B14F-4D97-AF65-F5344CB8AC3E}">
        <p14:creationId xmlns:p14="http://schemas.microsoft.com/office/powerpoint/2010/main" val="35117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68" name="Rectangle 67">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7652DA-E53F-DA43-4B63-76995612EAAB}"/>
              </a:ext>
            </a:extLst>
          </p:cNvPr>
          <p:cNvSpPr>
            <a:spLocks noGrp="1"/>
          </p:cNvSpPr>
          <p:nvPr>
            <p:ph type="title"/>
          </p:nvPr>
        </p:nvSpPr>
        <p:spPr>
          <a:xfrm>
            <a:off x="-18917" y="-833653"/>
            <a:ext cx="9660157" cy="2093502"/>
          </a:xfrm>
        </p:spPr>
        <p:txBody>
          <a:bodyPr vert="horz" lIns="91440" tIns="45720" rIns="91440" bIns="45720" rtlCol="0" anchor="b">
            <a:normAutofit/>
          </a:bodyPr>
          <a:lstStyle/>
          <a:p>
            <a:pPr>
              <a:lnSpc>
                <a:spcPct val="90000"/>
              </a:lnSpc>
            </a:pPr>
            <a:r>
              <a:rPr lang="en-US" sz="5400" dirty="0"/>
              <a:t>Data = Credit </a:t>
            </a:r>
          </a:p>
        </p:txBody>
      </p:sp>
      <p:grpSp>
        <p:nvGrpSpPr>
          <p:cNvPr id="70" name="Group 69">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71" name="Group 70">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59"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2"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TextBox 2">
            <a:extLst>
              <a:ext uri="{FF2B5EF4-FFF2-40B4-BE49-F238E27FC236}">
                <a16:creationId xmlns:a16="http://schemas.microsoft.com/office/drawing/2014/main" id="{8AF34F4E-6FBE-21A0-AC59-4459519EC384}"/>
              </a:ext>
            </a:extLst>
          </p:cNvPr>
          <p:cNvSpPr txBox="1"/>
          <p:nvPr/>
        </p:nvSpPr>
        <p:spPr>
          <a:xfrm>
            <a:off x="931644" y="1629699"/>
            <a:ext cx="8687507" cy="4401205"/>
          </a:xfrm>
          <a:prstGeom prst="rect">
            <a:avLst/>
          </a:prstGeom>
          <a:solidFill>
            <a:srgbClr val="FFFFCC">
              <a:alpha val="16078"/>
            </a:srgbClr>
          </a:solidFill>
        </p:spPr>
        <p:txBody>
          <a:bodyPr wrap="square" rtlCol="0">
            <a:spAutoFit/>
          </a:bodyPr>
          <a:lstStyle/>
          <a:p>
            <a:pPr algn="ctr"/>
            <a:r>
              <a:rPr lang="en-US" sz="2400" b="0" i="1" dirty="0">
                <a:solidFill>
                  <a:schemeClr val="tx1">
                    <a:lumMod val="95000"/>
                    <a:lumOff val="5000"/>
                  </a:schemeClr>
                </a:solidFill>
                <a:effectLst/>
                <a:latin typeface="Roboto" panose="02000000000000000000" pitchFamily="2" charset="0"/>
              </a:rPr>
              <a:t>“Data enables us to assess the situation related to violence against women in any given country. It reveals to policymakers and state and non-state actors the gravity of the problem and provides comprehensive information on the prevalence, causes and consequences of all types of violence against women. It is essential for developing effective legislation, creating strategies and protocols for the implementation of legislation, and advocating for where and how to target funding and support. Data also informs policymaking and the development of tools to prevent violence against women and protect potential victims.”</a:t>
            </a:r>
          </a:p>
          <a:p>
            <a:pPr marL="342900" indent="-342900" algn="ctr">
              <a:buFontTx/>
              <a:buChar char="-"/>
            </a:pPr>
            <a:r>
              <a:rPr lang="en-US" sz="2400" i="1" dirty="0" err="1">
                <a:solidFill>
                  <a:schemeClr val="tx1">
                    <a:lumMod val="95000"/>
                    <a:lumOff val="5000"/>
                  </a:schemeClr>
                </a:solidFill>
                <a:latin typeface="Roboto" panose="02000000000000000000" pitchFamily="2" charset="0"/>
              </a:rPr>
              <a:t>Lirie</a:t>
            </a:r>
            <a:r>
              <a:rPr lang="en-US" sz="2400" i="1" dirty="0">
                <a:solidFill>
                  <a:schemeClr val="tx1">
                    <a:lumMod val="95000"/>
                    <a:lumOff val="5000"/>
                  </a:schemeClr>
                </a:solidFill>
                <a:latin typeface="Roboto" panose="02000000000000000000" pitchFamily="2" charset="0"/>
              </a:rPr>
              <a:t> Dina JD. </a:t>
            </a:r>
          </a:p>
          <a:p>
            <a:pPr algn="ctr"/>
            <a:r>
              <a:rPr lang="en-US" sz="1600" i="1" dirty="0">
                <a:solidFill>
                  <a:schemeClr val="tx1">
                    <a:lumMod val="95000"/>
                    <a:lumOff val="5000"/>
                  </a:schemeClr>
                </a:solidFill>
                <a:latin typeface="Roboto" panose="02000000000000000000" pitchFamily="2" charset="0"/>
              </a:rPr>
              <a:t>Civil Legal Initiatives – UN Women's program funded by the European Union </a:t>
            </a:r>
            <a:endParaRPr lang="en-US" sz="1600" i="1" dirty="0">
              <a:solidFill>
                <a:schemeClr val="tx1">
                  <a:lumMod val="95000"/>
                  <a:lumOff val="5000"/>
                </a:schemeClr>
              </a:solidFill>
            </a:endParaRPr>
          </a:p>
        </p:txBody>
      </p:sp>
    </p:spTree>
    <p:extLst>
      <p:ext uri="{BB962C8B-B14F-4D97-AF65-F5344CB8AC3E}">
        <p14:creationId xmlns:p14="http://schemas.microsoft.com/office/powerpoint/2010/main" val="28841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D8BB-504A-C920-B823-C175A8DA0F0F}"/>
              </a:ext>
            </a:extLst>
          </p:cNvPr>
          <p:cNvSpPr>
            <a:spLocks noGrp="1"/>
          </p:cNvSpPr>
          <p:nvPr>
            <p:ph type="title"/>
          </p:nvPr>
        </p:nvSpPr>
        <p:spPr>
          <a:xfrm>
            <a:off x="0" y="0"/>
            <a:ext cx="9634011" cy="1325563"/>
          </a:xfrm>
        </p:spPr>
        <p:txBody>
          <a:bodyPr/>
          <a:lstStyle/>
          <a:p>
            <a:r>
              <a:rPr lang="en-US" dirty="0"/>
              <a:t>Please always reach out </a:t>
            </a:r>
          </a:p>
        </p:txBody>
      </p:sp>
      <p:sp>
        <p:nvSpPr>
          <p:cNvPr id="3" name="Content Placeholder 2">
            <a:extLst>
              <a:ext uri="{FF2B5EF4-FFF2-40B4-BE49-F238E27FC236}">
                <a16:creationId xmlns:a16="http://schemas.microsoft.com/office/drawing/2014/main" id="{D8B75BC1-98E8-8E58-BC96-056C22E40F3E}"/>
              </a:ext>
            </a:extLst>
          </p:cNvPr>
          <p:cNvSpPr>
            <a:spLocks noGrp="1"/>
          </p:cNvSpPr>
          <p:nvPr>
            <p:ph idx="1"/>
          </p:nvPr>
        </p:nvSpPr>
        <p:spPr>
          <a:xfrm>
            <a:off x="1069847" y="2059709"/>
            <a:ext cx="8480553" cy="3814618"/>
          </a:xfrm>
        </p:spPr>
        <p:txBody>
          <a:bodyPr/>
          <a:lstStyle/>
          <a:p>
            <a:pPr algn="ctr"/>
            <a:r>
              <a:rPr lang="en-US" dirty="0">
                <a:solidFill>
                  <a:schemeClr val="tx1"/>
                </a:solidFill>
              </a:rPr>
              <a:t>Work Phone: (907)465-1161</a:t>
            </a:r>
          </a:p>
          <a:p>
            <a:pPr algn="ctr"/>
            <a:r>
              <a:rPr lang="en-US" dirty="0">
                <a:solidFill>
                  <a:schemeClr val="tx1"/>
                </a:solidFill>
              </a:rPr>
              <a:t>Email: </a:t>
            </a:r>
            <a:r>
              <a:rPr lang="en-US" dirty="0">
                <a:solidFill>
                  <a:schemeClr val="tx1"/>
                </a:solidFill>
                <a:hlinkClick r:id="rId3">
                  <a:extLst>
                    <a:ext uri="{A12FA001-AC4F-418D-AE19-62706E023703}">
                      <ahyp:hlinkClr xmlns:ahyp="http://schemas.microsoft.com/office/drawing/2018/hyperlinkcolor" val="tx"/>
                    </a:ext>
                  </a:extLst>
                </a:hlinkClick>
              </a:rPr>
              <a:t>Catherine.Mohn@alaska.gov</a:t>
            </a:r>
            <a:endParaRPr lang="en-US" dirty="0">
              <a:solidFill>
                <a:schemeClr val="tx1"/>
              </a:solidFill>
            </a:endParaRPr>
          </a:p>
          <a:p>
            <a:pPr algn="ctr"/>
            <a:r>
              <a:rPr lang="en-US" dirty="0">
                <a:solidFill>
                  <a:schemeClr val="tx1"/>
                </a:solidFill>
              </a:rPr>
              <a:t>Calendly  </a:t>
            </a:r>
          </a:p>
        </p:txBody>
      </p:sp>
      <p:pic>
        <p:nvPicPr>
          <p:cNvPr id="5" name="Picture 4" descr="Text&#10;&#10;Description automatically generated">
            <a:extLst>
              <a:ext uri="{FF2B5EF4-FFF2-40B4-BE49-F238E27FC236}">
                <a16:creationId xmlns:a16="http://schemas.microsoft.com/office/drawing/2014/main" id="{57D72757-95B1-1793-DB5A-ACEEECA55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037" y="4041098"/>
            <a:ext cx="4092728" cy="1417593"/>
          </a:xfrm>
          <a:prstGeom prst="rect">
            <a:avLst/>
          </a:prstGeom>
        </p:spPr>
      </p:pic>
      <p:sp>
        <p:nvSpPr>
          <p:cNvPr id="6" name="Oval 5">
            <a:extLst>
              <a:ext uri="{FF2B5EF4-FFF2-40B4-BE49-F238E27FC236}">
                <a16:creationId xmlns:a16="http://schemas.microsoft.com/office/drawing/2014/main" id="{AACD5578-360B-15AE-CA57-F54E28E2F93F}"/>
              </a:ext>
            </a:extLst>
          </p:cNvPr>
          <p:cNvSpPr/>
          <p:nvPr/>
        </p:nvSpPr>
        <p:spPr>
          <a:xfrm>
            <a:off x="3693909" y="4786839"/>
            <a:ext cx="2947036" cy="960582"/>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87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nvGrpSpPr>
          <p:cNvPr id="69" name="Group 68">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70"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1"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2"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3"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4"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5"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6"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7"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8"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9"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0"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1"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2"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3"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4"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5"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6"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7"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8"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9"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0"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3"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4"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5"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6"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7"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8"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9"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0"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1"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2"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7"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8"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9"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0"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1"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2"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3"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4"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5"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6"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128" name="Rectangle 127">
            <a:extLst>
              <a:ext uri="{FF2B5EF4-FFF2-40B4-BE49-F238E27FC236}">
                <a16:creationId xmlns:a16="http://schemas.microsoft.com/office/drawing/2014/main" id="{8B7AD46D-E72A-4FA9-A503-9BBF703CB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D5A33662-C2EA-4FEB-B1D3-625DFCFE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5580" y="1482696"/>
            <a:ext cx="7880841" cy="36412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A6853AE-E69C-BF20-51C9-DC0D20BDC8C6}"/>
              </a:ext>
            </a:extLst>
          </p:cNvPr>
          <p:cNvSpPr>
            <a:spLocks noGrp="1"/>
          </p:cNvSpPr>
          <p:nvPr>
            <p:ph type="title"/>
          </p:nvPr>
        </p:nvSpPr>
        <p:spPr>
          <a:xfrm>
            <a:off x="2584619" y="3009432"/>
            <a:ext cx="6983138" cy="1661485"/>
          </a:xfrm>
        </p:spPr>
        <p:txBody>
          <a:bodyPr vert="horz" lIns="91440" tIns="45720" rIns="91440" bIns="45720" rtlCol="0" anchor="ctr">
            <a:normAutofit/>
          </a:bodyPr>
          <a:lstStyle/>
          <a:p>
            <a:pPr algn="ctr"/>
            <a:r>
              <a:rPr lang="en-US" dirty="0"/>
              <a:t>Federal Grants </a:t>
            </a:r>
          </a:p>
        </p:txBody>
      </p:sp>
      <p:sp>
        <p:nvSpPr>
          <p:cNvPr id="5" name="Text Placeholder 4">
            <a:extLst>
              <a:ext uri="{FF2B5EF4-FFF2-40B4-BE49-F238E27FC236}">
                <a16:creationId xmlns:a16="http://schemas.microsoft.com/office/drawing/2014/main" id="{42E9861A-8BD8-D867-EDB8-FE3A33D25DB3}"/>
              </a:ext>
            </a:extLst>
          </p:cNvPr>
          <p:cNvSpPr>
            <a:spLocks noGrp="1"/>
          </p:cNvSpPr>
          <p:nvPr>
            <p:ph type="body" idx="1"/>
          </p:nvPr>
        </p:nvSpPr>
        <p:spPr>
          <a:xfrm>
            <a:off x="3402550" y="1908987"/>
            <a:ext cx="5386900" cy="758206"/>
          </a:xfrm>
        </p:spPr>
        <p:txBody>
          <a:bodyPr vert="horz" lIns="91440" tIns="45720" rIns="91440" bIns="45720" rtlCol="0" anchor="b">
            <a:normAutofit/>
          </a:bodyPr>
          <a:lstStyle/>
          <a:p>
            <a:pPr algn="ctr"/>
            <a:r>
              <a:rPr lang="en-US" sz="1400" cap="all" spc="600" dirty="0">
                <a:solidFill>
                  <a:schemeClr val="tx2"/>
                </a:solidFill>
              </a:rPr>
              <a:t>The why behind the requirements </a:t>
            </a:r>
          </a:p>
        </p:txBody>
      </p:sp>
      <p:grpSp>
        <p:nvGrpSpPr>
          <p:cNvPr id="132" name="Group 131">
            <a:extLst>
              <a:ext uri="{FF2B5EF4-FFF2-40B4-BE49-F238E27FC236}">
                <a16:creationId xmlns:a16="http://schemas.microsoft.com/office/drawing/2014/main" id="{F52F2750-4979-451F-9F82-7CB07DFC4E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13" y="4672191"/>
            <a:ext cx="12132040" cy="1227764"/>
            <a:chOff x="16013" y="4672191"/>
            <a:chExt cx="12132040" cy="1227764"/>
          </a:xfrm>
        </p:grpSpPr>
        <p:sp>
          <p:nvSpPr>
            <p:cNvPr id="133" name="Freeform 6">
              <a:extLst>
                <a:ext uri="{FF2B5EF4-FFF2-40B4-BE49-F238E27FC236}">
                  <a16:creationId xmlns:a16="http://schemas.microsoft.com/office/drawing/2014/main" id="{BB31E6EC-F425-492F-962D-444E7A6046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08065" y="5686940"/>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37B1DA-F954-43AD-BDCE-8D75C1011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3186" y="4743883"/>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426A3F5E-710F-4787-BC42-3BA6AB09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09989" y="5352857"/>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90">
              <a:extLst>
                <a:ext uri="{FF2B5EF4-FFF2-40B4-BE49-F238E27FC236}">
                  <a16:creationId xmlns:a16="http://schemas.microsoft.com/office/drawing/2014/main" id="{CBADC17B-6F69-4C87-970E-D3773B282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6420" y="5096537"/>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05">
              <a:extLst>
                <a:ext uri="{FF2B5EF4-FFF2-40B4-BE49-F238E27FC236}">
                  <a16:creationId xmlns:a16="http://schemas.microsoft.com/office/drawing/2014/main" id="{25F6D281-A258-4D9C-BBB9-709C43537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62693" y="5304243"/>
              <a:ext cx="166807" cy="110131"/>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06">
              <a:extLst>
                <a:ext uri="{FF2B5EF4-FFF2-40B4-BE49-F238E27FC236}">
                  <a16:creationId xmlns:a16="http://schemas.microsoft.com/office/drawing/2014/main" id="{7F4B1C8E-AAC9-425C-A1B7-2EFBA4AD4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19802" y="5317769"/>
              <a:ext cx="159463" cy="114961"/>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07">
              <a:extLst>
                <a:ext uri="{FF2B5EF4-FFF2-40B4-BE49-F238E27FC236}">
                  <a16:creationId xmlns:a16="http://schemas.microsoft.com/office/drawing/2014/main" id="{7B086E82-0730-4326-BD8F-E06A58E13A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87915" y="5332258"/>
              <a:ext cx="182543" cy="96607"/>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08">
              <a:extLst>
                <a:ext uri="{FF2B5EF4-FFF2-40B4-BE49-F238E27FC236}">
                  <a16:creationId xmlns:a16="http://schemas.microsoft.com/office/drawing/2014/main" id="{64B1063F-FCAC-443E-9442-B10A8F022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462" y="5346751"/>
              <a:ext cx="143728" cy="107233"/>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09">
              <a:extLst>
                <a:ext uri="{FF2B5EF4-FFF2-40B4-BE49-F238E27FC236}">
                  <a16:creationId xmlns:a16="http://schemas.microsoft.com/office/drawing/2014/main" id="{44AC27C3-9E2B-487C-BF08-F8EC5E2378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55943" y="5336292"/>
              <a:ext cx="182543" cy="100470"/>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10">
              <a:extLst>
                <a:ext uri="{FF2B5EF4-FFF2-40B4-BE49-F238E27FC236}">
                  <a16:creationId xmlns:a16="http://schemas.microsoft.com/office/drawing/2014/main" id="{15443CD9-CB35-4F3A-A1F8-71D324683A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40740" y="5338193"/>
              <a:ext cx="151070" cy="135248"/>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11">
              <a:extLst>
                <a:ext uri="{FF2B5EF4-FFF2-40B4-BE49-F238E27FC236}">
                  <a16:creationId xmlns:a16="http://schemas.microsoft.com/office/drawing/2014/main" id="{DFCD4A4A-922D-4904-9584-802D6C8FCD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62512" y="5362259"/>
              <a:ext cx="155267" cy="103369"/>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12">
              <a:extLst>
                <a:ext uri="{FF2B5EF4-FFF2-40B4-BE49-F238E27FC236}">
                  <a16:creationId xmlns:a16="http://schemas.microsoft.com/office/drawing/2014/main" id="{692F8B88-1FF7-4D72-8372-6D832B1808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0625" y="5350614"/>
              <a:ext cx="139530" cy="96607"/>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122">
              <a:extLst>
                <a:ext uri="{FF2B5EF4-FFF2-40B4-BE49-F238E27FC236}">
                  <a16:creationId xmlns:a16="http://schemas.microsoft.com/office/drawing/2014/main" id="{40B313D2-1D8C-402C-AD02-2683BEE11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54594" y="5625939"/>
              <a:ext cx="151070" cy="96607"/>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123">
              <a:extLst>
                <a:ext uri="{FF2B5EF4-FFF2-40B4-BE49-F238E27FC236}">
                  <a16:creationId xmlns:a16="http://schemas.microsoft.com/office/drawing/2014/main" id="{003688F3-6F0C-490D-AD70-776D6CC142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69738" y="5600823"/>
              <a:ext cx="166807" cy="111097"/>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130">
              <a:extLst>
                <a:ext uri="{FF2B5EF4-FFF2-40B4-BE49-F238E27FC236}">
                  <a16:creationId xmlns:a16="http://schemas.microsoft.com/office/drawing/2014/main" id="{C784FEC2-80B3-48A7-AC45-0D76A5487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4958" y="5629805"/>
              <a:ext cx="186739" cy="96607"/>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131">
              <a:extLst>
                <a:ext uri="{FF2B5EF4-FFF2-40B4-BE49-F238E27FC236}">
                  <a16:creationId xmlns:a16="http://schemas.microsoft.com/office/drawing/2014/main" id="{51C6AA50-F19B-4542-BECE-F5178D77F5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78972" y="5633670"/>
              <a:ext cx="139530" cy="103369"/>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32">
              <a:extLst>
                <a:ext uri="{FF2B5EF4-FFF2-40B4-BE49-F238E27FC236}">
                  <a16:creationId xmlns:a16="http://schemas.microsoft.com/office/drawing/2014/main" id="{26C65E8D-05F5-4663-BB38-E5D2150DC4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03943" y="5636568"/>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34">
              <a:extLst>
                <a:ext uri="{FF2B5EF4-FFF2-40B4-BE49-F238E27FC236}">
                  <a16:creationId xmlns:a16="http://schemas.microsoft.com/office/drawing/2014/main" id="{F27B3A01-521C-4182-AB61-55BE0930EA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0682" y="5633669"/>
              <a:ext cx="146874" cy="139112"/>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35">
              <a:extLst>
                <a:ext uri="{FF2B5EF4-FFF2-40B4-BE49-F238E27FC236}">
                  <a16:creationId xmlns:a16="http://schemas.microsoft.com/office/drawing/2014/main" id="{3234CE80-3683-4934-8741-9C98BE2C84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8862" y="5644296"/>
              <a:ext cx="152120" cy="99505"/>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141">
              <a:extLst>
                <a:ext uri="{FF2B5EF4-FFF2-40B4-BE49-F238E27FC236}">
                  <a16:creationId xmlns:a16="http://schemas.microsoft.com/office/drawing/2014/main" id="{4499DED1-5430-4904-B36E-2D6D26DA1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73769" y="5665549"/>
              <a:ext cx="194084" cy="193212"/>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63">
              <a:extLst>
                <a:ext uri="{FF2B5EF4-FFF2-40B4-BE49-F238E27FC236}">
                  <a16:creationId xmlns:a16="http://schemas.microsoft.com/office/drawing/2014/main" id="{EF4E027B-3566-409B-B9B5-F16D1448C7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41723" y="4784940"/>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65">
              <a:extLst>
                <a:ext uri="{FF2B5EF4-FFF2-40B4-BE49-F238E27FC236}">
                  <a16:creationId xmlns:a16="http://schemas.microsoft.com/office/drawing/2014/main" id="{72553221-A7FE-4D68-8485-7FFFF7ED43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63712" y="4802638"/>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70">
              <a:extLst>
                <a:ext uri="{FF2B5EF4-FFF2-40B4-BE49-F238E27FC236}">
                  <a16:creationId xmlns:a16="http://schemas.microsoft.com/office/drawing/2014/main" id="{C0CD157A-95BD-4967-887B-27E8080306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1709" y="5144498"/>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73">
              <a:extLst>
                <a:ext uri="{FF2B5EF4-FFF2-40B4-BE49-F238E27FC236}">
                  <a16:creationId xmlns:a16="http://schemas.microsoft.com/office/drawing/2014/main" id="{02B9397E-F107-4BC0-9731-A272E0ED9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48229" y="4776245"/>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74">
              <a:extLst>
                <a:ext uri="{FF2B5EF4-FFF2-40B4-BE49-F238E27FC236}">
                  <a16:creationId xmlns:a16="http://schemas.microsoft.com/office/drawing/2014/main" id="{8C701451-F060-41D8-B0F5-9A15754B7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98451" y="5094262"/>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77">
              <a:extLst>
                <a:ext uri="{FF2B5EF4-FFF2-40B4-BE49-F238E27FC236}">
                  <a16:creationId xmlns:a16="http://schemas.microsoft.com/office/drawing/2014/main" id="{A11EFB12-CE1C-4164-AEF2-1F7513450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99025" y="4813378"/>
              <a:ext cx="179397" cy="88879"/>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85">
              <a:extLst>
                <a:ext uri="{FF2B5EF4-FFF2-40B4-BE49-F238E27FC236}">
                  <a16:creationId xmlns:a16="http://schemas.microsoft.com/office/drawing/2014/main" id="{54CC6DB4-7797-481F-B489-36FD8198F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18807" y="5130005"/>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87">
              <a:extLst>
                <a:ext uri="{FF2B5EF4-FFF2-40B4-BE49-F238E27FC236}">
                  <a16:creationId xmlns:a16="http://schemas.microsoft.com/office/drawing/2014/main" id="{45A55FA5-1F4E-4B0A-8D1C-A74C9D41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9107" y="5144498"/>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88">
              <a:extLst>
                <a:ext uri="{FF2B5EF4-FFF2-40B4-BE49-F238E27FC236}">
                  <a16:creationId xmlns:a16="http://schemas.microsoft.com/office/drawing/2014/main" id="{FED92530-3B86-4EE5-9112-A4B22DB375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72181" y="5151258"/>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91">
              <a:extLst>
                <a:ext uri="{FF2B5EF4-FFF2-40B4-BE49-F238E27FC236}">
                  <a16:creationId xmlns:a16="http://schemas.microsoft.com/office/drawing/2014/main" id="{7E5DA643-D271-4BD3-BE37-7B70D3C80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4990" y="5349193"/>
              <a:ext cx="140580" cy="96607"/>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92">
              <a:extLst>
                <a:ext uri="{FF2B5EF4-FFF2-40B4-BE49-F238E27FC236}">
                  <a16:creationId xmlns:a16="http://schemas.microsoft.com/office/drawing/2014/main" id="{2483CD6E-CD32-414F-ABEB-38A860B2DC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87687" y="5348334"/>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93">
              <a:extLst>
                <a:ext uri="{FF2B5EF4-FFF2-40B4-BE49-F238E27FC236}">
                  <a16:creationId xmlns:a16="http://schemas.microsoft.com/office/drawing/2014/main" id="{D07D67C7-3737-46B2-A818-4041167562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05314" y="5358963"/>
              <a:ext cx="151070" cy="93707"/>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94">
              <a:extLst>
                <a:ext uri="{FF2B5EF4-FFF2-40B4-BE49-F238E27FC236}">
                  <a16:creationId xmlns:a16="http://schemas.microsoft.com/office/drawing/2014/main" id="{537E8027-0A3D-40E2-BE05-5B3C1F5EE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8399" y="539180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95">
              <a:extLst>
                <a:ext uri="{FF2B5EF4-FFF2-40B4-BE49-F238E27FC236}">
                  <a16:creationId xmlns:a16="http://schemas.microsoft.com/office/drawing/2014/main" id="{81DBF15F-E31D-4645-8837-2C4C9A5A4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0940" y="5394706"/>
              <a:ext cx="139530" cy="96607"/>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96">
              <a:extLst>
                <a:ext uri="{FF2B5EF4-FFF2-40B4-BE49-F238E27FC236}">
                  <a16:creationId xmlns:a16="http://schemas.microsoft.com/office/drawing/2014/main" id="{5B8CDE73-F3DC-4AC9-9297-EB4E2A576E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4663" y="5402434"/>
              <a:ext cx="174151" cy="128486"/>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97">
              <a:extLst>
                <a:ext uri="{FF2B5EF4-FFF2-40B4-BE49-F238E27FC236}">
                  <a16:creationId xmlns:a16="http://schemas.microsoft.com/office/drawing/2014/main" id="{F0376FDA-A4AF-45A1-8F87-FA4B02F22C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78160" y="5405332"/>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98">
              <a:extLst>
                <a:ext uri="{FF2B5EF4-FFF2-40B4-BE49-F238E27FC236}">
                  <a16:creationId xmlns:a16="http://schemas.microsoft.com/office/drawing/2014/main" id="{2FCD6E4E-8DEF-4CF5-BD6B-94763A5F36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54079" y="5405333"/>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99">
              <a:extLst>
                <a:ext uri="{FF2B5EF4-FFF2-40B4-BE49-F238E27FC236}">
                  <a16:creationId xmlns:a16="http://schemas.microsoft.com/office/drawing/2014/main" id="{3C67A02A-2727-4748-AA3F-BE1E430E15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82783" y="5405330"/>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100">
              <a:extLst>
                <a:ext uri="{FF2B5EF4-FFF2-40B4-BE49-F238E27FC236}">
                  <a16:creationId xmlns:a16="http://schemas.microsoft.com/office/drawing/2014/main" id="{3FBBF2DA-87EB-4F70-9B79-6C81721C9B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34439" y="5405332"/>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101">
              <a:extLst>
                <a:ext uri="{FF2B5EF4-FFF2-40B4-BE49-F238E27FC236}">
                  <a16:creationId xmlns:a16="http://schemas.microsoft.com/office/drawing/2014/main" id="{BCEB5F06-BFA8-4814-9E4C-76DCAD1211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62131" y="5413062"/>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102">
              <a:extLst>
                <a:ext uri="{FF2B5EF4-FFF2-40B4-BE49-F238E27FC236}">
                  <a16:creationId xmlns:a16="http://schemas.microsoft.com/office/drawing/2014/main" id="{18CCA59A-7924-4538-BFC4-0CB7F1E4E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6142" y="5416926"/>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103">
              <a:extLst>
                <a:ext uri="{FF2B5EF4-FFF2-40B4-BE49-F238E27FC236}">
                  <a16:creationId xmlns:a16="http://schemas.microsoft.com/office/drawing/2014/main" id="{A0A93E30-463F-4F62-A384-056F7CDE6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56678" y="5423687"/>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104">
              <a:extLst>
                <a:ext uri="{FF2B5EF4-FFF2-40B4-BE49-F238E27FC236}">
                  <a16:creationId xmlns:a16="http://schemas.microsoft.com/office/drawing/2014/main" id="{59F75A4E-692F-4BAA-BE1F-ACE3640FA8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61124" y="5423687"/>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113">
              <a:extLst>
                <a:ext uri="{FF2B5EF4-FFF2-40B4-BE49-F238E27FC236}">
                  <a16:creationId xmlns:a16="http://schemas.microsoft.com/office/drawing/2014/main" id="{406CF913-2FAD-4D42-9157-2899C41EEA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98807" y="5477785"/>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114">
              <a:extLst>
                <a:ext uri="{FF2B5EF4-FFF2-40B4-BE49-F238E27FC236}">
                  <a16:creationId xmlns:a16="http://schemas.microsoft.com/office/drawing/2014/main" id="{76306C74-917D-43D4-B6E5-6B4C4A540B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28101" y="5477787"/>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115">
              <a:extLst>
                <a:ext uri="{FF2B5EF4-FFF2-40B4-BE49-F238E27FC236}">
                  <a16:creationId xmlns:a16="http://schemas.microsoft.com/office/drawing/2014/main" id="{80F8F223-CC1A-4E1A-80E7-A4A3E52CF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12829" y="5484550"/>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117">
              <a:extLst>
                <a:ext uri="{FF2B5EF4-FFF2-40B4-BE49-F238E27FC236}">
                  <a16:creationId xmlns:a16="http://schemas.microsoft.com/office/drawing/2014/main" id="{92D47487-B5D3-4C4B-AF8B-486D7E963F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30114" y="5499041"/>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118">
              <a:extLst>
                <a:ext uri="{FF2B5EF4-FFF2-40B4-BE49-F238E27FC236}">
                  <a16:creationId xmlns:a16="http://schemas.microsoft.com/office/drawing/2014/main" id="{E60E8C17-5F97-46EF-9891-75B625EFC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42458" y="5440169"/>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119">
              <a:extLst>
                <a:ext uri="{FF2B5EF4-FFF2-40B4-BE49-F238E27FC236}">
                  <a16:creationId xmlns:a16="http://schemas.microsoft.com/office/drawing/2014/main" id="{DBB99CEB-E543-43DF-B31F-18AC8BB7FD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0221" y="5425337"/>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120">
              <a:extLst>
                <a:ext uri="{FF2B5EF4-FFF2-40B4-BE49-F238E27FC236}">
                  <a16:creationId xmlns:a16="http://schemas.microsoft.com/office/drawing/2014/main" id="{3D6FE725-2751-43F4-B9FC-DAB446B358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80933" y="5699014"/>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121">
              <a:extLst>
                <a:ext uri="{FF2B5EF4-FFF2-40B4-BE49-F238E27FC236}">
                  <a16:creationId xmlns:a16="http://schemas.microsoft.com/office/drawing/2014/main" id="{417E512D-7D83-498E-AB2F-4E1719AA4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20758" y="5706744"/>
              <a:ext cx="158415" cy="100470"/>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125">
              <a:extLst>
                <a:ext uri="{FF2B5EF4-FFF2-40B4-BE49-F238E27FC236}">
                  <a16:creationId xmlns:a16="http://schemas.microsoft.com/office/drawing/2014/main" id="{CCC352A1-A818-43E3-B2B6-3659C06AA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86192" y="5711091"/>
              <a:ext cx="175200" cy="93707"/>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126">
              <a:extLst>
                <a:ext uri="{FF2B5EF4-FFF2-40B4-BE49-F238E27FC236}">
                  <a16:creationId xmlns:a16="http://schemas.microsoft.com/office/drawing/2014/main" id="{B6290974-ACC6-4D67-8719-DEB0CF60CA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2724" y="5734760"/>
              <a:ext cx="179397" cy="93707"/>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127">
              <a:extLst>
                <a:ext uri="{FF2B5EF4-FFF2-40B4-BE49-F238E27FC236}">
                  <a16:creationId xmlns:a16="http://schemas.microsoft.com/office/drawing/2014/main" id="{0CBDF33A-236E-480A-91D2-7918A8BCD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46735" y="5734760"/>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128">
              <a:extLst>
                <a:ext uri="{FF2B5EF4-FFF2-40B4-BE49-F238E27FC236}">
                  <a16:creationId xmlns:a16="http://schemas.microsoft.com/office/drawing/2014/main" id="{52AEEED2-755A-4DFD-8742-9D0D2184F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03130" y="5738622"/>
              <a:ext cx="155267" cy="92743"/>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129">
              <a:extLst>
                <a:ext uri="{FF2B5EF4-FFF2-40B4-BE49-F238E27FC236}">
                  <a16:creationId xmlns:a16="http://schemas.microsoft.com/office/drawing/2014/main" id="{7ACDEC4F-0513-41C4-B4E8-FF1FD9F22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09054" y="5738622"/>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133">
              <a:extLst>
                <a:ext uri="{FF2B5EF4-FFF2-40B4-BE49-F238E27FC236}">
                  <a16:creationId xmlns:a16="http://schemas.microsoft.com/office/drawing/2014/main" id="{428F7B69-9ADC-451F-93EE-EE4FD32CC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80349" y="574925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136">
              <a:extLst>
                <a:ext uri="{FF2B5EF4-FFF2-40B4-BE49-F238E27FC236}">
                  <a16:creationId xmlns:a16="http://schemas.microsoft.com/office/drawing/2014/main" id="{7C5B8578-66EF-4F86-94E8-17B14E7C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3769" y="5762290"/>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137">
              <a:extLst>
                <a:ext uri="{FF2B5EF4-FFF2-40B4-BE49-F238E27FC236}">
                  <a16:creationId xmlns:a16="http://schemas.microsoft.com/office/drawing/2014/main" id="{A4F67E73-C46B-40ED-9E3D-0649DAF175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1526" y="5767605"/>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138">
              <a:extLst>
                <a:ext uri="{FF2B5EF4-FFF2-40B4-BE49-F238E27FC236}">
                  <a16:creationId xmlns:a16="http://schemas.microsoft.com/office/drawing/2014/main" id="{FFE7AB6C-54A1-4F65-9ACF-E5413181F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2533" y="5770505"/>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139">
              <a:extLst>
                <a:ext uri="{FF2B5EF4-FFF2-40B4-BE49-F238E27FC236}">
                  <a16:creationId xmlns:a16="http://schemas.microsoft.com/office/drawing/2014/main" id="{3EDD83D5-0515-4C55-9801-059EFEA54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83838" y="5778232"/>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140">
              <a:extLst>
                <a:ext uri="{FF2B5EF4-FFF2-40B4-BE49-F238E27FC236}">
                  <a16:creationId xmlns:a16="http://schemas.microsoft.com/office/drawing/2014/main" id="{B7F53F4D-406A-4567-9069-1BA2036691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90584" y="5782096"/>
              <a:ext cx="162611" cy="113994"/>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142">
              <a:extLst>
                <a:ext uri="{FF2B5EF4-FFF2-40B4-BE49-F238E27FC236}">
                  <a16:creationId xmlns:a16="http://schemas.microsoft.com/office/drawing/2014/main" id="{B20A98BB-1F55-46AA-9FA5-C282E25327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86685" y="5813976"/>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143">
              <a:extLst>
                <a:ext uri="{FF2B5EF4-FFF2-40B4-BE49-F238E27FC236}">
                  <a16:creationId xmlns:a16="http://schemas.microsoft.com/office/drawing/2014/main" id="{238B452B-9549-4291-9F8D-23D2F36EED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6365" y="5767604"/>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144">
              <a:extLst>
                <a:ext uri="{FF2B5EF4-FFF2-40B4-BE49-F238E27FC236}">
                  <a16:creationId xmlns:a16="http://schemas.microsoft.com/office/drawing/2014/main" id="{E0BBF55D-713C-4AB7-AA88-924BA5FC1A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732" y="5762520"/>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145">
              <a:extLst>
                <a:ext uri="{FF2B5EF4-FFF2-40B4-BE49-F238E27FC236}">
                  <a16:creationId xmlns:a16="http://schemas.microsoft.com/office/drawing/2014/main" id="{E63429DA-81CB-4D2B-A0AB-4635078C4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69108" y="5820739"/>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8">
              <a:extLst>
                <a:ext uri="{FF2B5EF4-FFF2-40B4-BE49-F238E27FC236}">
                  <a16:creationId xmlns:a16="http://schemas.microsoft.com/office/drawing/2014/main" id="{371746A6-2F81-42FB-B148-E901528EEB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92786" y="5468528"/>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8">
              <a:extLst>
                <a:ext uri="{FF2B5EF4-FFF2-40B4-BE49-F238E27FC236}">
                  <a16:creationId xmlns:a16="http://schemas.microsoft.com/office/drawing/2014/main" id="{27FDEB1E-2A09-43E6-A2A8-C87B60485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34177" y="530922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106">
              <a:extLst>
                <a:ext uri="{FF2B5EF4-FFF2-40B4-BE49-F238E27FC236}">
                  <a16:creationId xmlns:a16="http://schemas.microsoft.com/office/drawing/2014/main" id="{C7789A38-CEEA-4306-9AAB-3C243A73A5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44182" y="5563147"/>
              <a:ext cx="159463" cy="114961"/>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10">
              <a:extLst>
                <a:ext uri="{FF2B5EF4-FFF2-40B4-BE49-F238E27FC236}">
                  <a16:creationId xmlns:a16="http://schemas.microsoft.com/office/drawing/2014/main" id="{D4FCE247-95C5-49B0-BD80-F8F32E5626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528" y="4985840"/>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15">
              <a:extLst>
                <a:ext uri="{FF2B5EF4-FFF2-40B4-BE49-F238E27FC236}">
                  <a16:creationId xmlns:a16="http://schemas.microsoft.com/office/drawing/2014/main" id="{F39222FF-A4BB-4C84-8BFA-83870C6A3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0567" y="4966780"/>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18">
              <a:extLst>
                <a:ext uri="{FF2B5EF4-FFF2-40B4-BE49-F238E27FC236}">
                  <a16:creationId xmlns:a16="http://schemas.microsoft.com/office/drawing/2014/main" id="{4BBEE2B2-F42E-4733-AE29-579F6F4A30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68" y="4995442"/>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19">
              <a:extLst>
                <a:ext uri="{FF2B5EF4-FFF2-40B4-BE49-F238E27FC236}">
                  <a16:creationId xmlns:a16="http://schemas.microsoft.com/office/drawing/2014/main" id="{D90F45F4-4F12-450D-8E3A-DDCE8F5723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8652" y="4675775"/>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0">
              <a:extLst>
                <a:ext uri="{FF2B5EF4-FFF2-40B4-BE49-F238E27FC236}">
                  <a16:creationId xmlns:a16="http://schemas.microsoft.com/office/drawing/2014/main" id="{7BA42DCB-AC30-4712-9B9A-840C27DE74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898" y="4682756"/>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2">
              <a:extLst>
                <a:ext uri="{FF2B5EF4-FFF2-40B4-BE49-F238E27FC236}">
                  <a16:creationId xmlns:a16="http://schemas.microsoft.com/office/drawing/2014/main" id="{612EE244-7483-443D-A61E-A1181946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013" y="5601966"/>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3">
              <a:extLst>
                <a:ext uri="{FF2B5EF4-FFF2-40B4-BE49-F238E27FC236}">
                  <a16:creationId xmlns:a16="http://schemas.microsoft.com/office/drawing/2014/main" id="{3C1575BB-FFFB-4B90-9E24-6CA7E85EE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0597" y="4997655"/>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7">
              <a:extLst>
                <a:ext uri="{FF2B5EF4-FFF2-40B4-BE49-F238E27FC236}">
                  <a16:creationId xmlns:a16="http://schemas.microsoft.com/office/drawing/2014/main" id="{214D2F75-52F5-4584-8485-6E8144C82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9028" y="4675775"/>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0">
              <a:extLst>
                <a:ext uri="{FF2B5EF4-FFF2-40B4-BE49-F238E27FC236}">
                  <a16:creationId xmlns:a16="http://schemas.microsoft.com/office/drawing/2014/main" id="{FF701E98-7F94-4BB8-8030-F3826701E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44614" y="5009770"/>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43">
              <a:extLst>
                <a:ext uri="{FF2B5EF4-FFF2-40B4-BE49-F238E27FC236}">
                  <a16:creationId xmlns:a16="http://schemas.microsoft.com/office/drawing/2014/main" id="{0A653647-A061-4D85-83B2-0C7F6C37DA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0181" y="5278332"/>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51">
              <a:extLst>
                <a:ext uri="{FF2B5EF4-FFF2-40B4-BE49-F238E27FC236}">
                  <a16:creationId xmlns:a16="http://schemas.microsoft.com/office/drawing/2014/main" id="{9FCF7254-A4AB-4B8D-BB02-E7A34CFBA3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23500" y="4970162"/>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52">
              <a:extLst>
                <a:ext uri="{FF2B5EF4-FFF2-40B4-BE49-F238E27FC236}">
                  <a16:creationId xmlns:a16="http://schemas.microsoft.com/office/drawing/2014/main" id="{C68C42B0-A7DB-42EC-9EB6-A6D121C56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795" y="5274469"/>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53">
              <a:extLst>
                <a:ext uri="{FF2B5EF4-FFF2-40B4-BE49-F238E27FC236}">
                  <a16:creationId xmlns:a16="http://schemas.microsoft.com/office/drawing/2014/main" id="{8448C9F7-5297-496D-BC93-DFE082FEFA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37984" y="5281233"/>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54">
              <a:extLst>
                <a:ext uri="{FF2B5EF4-FFF2-40B4-BE49-F238E27FC236}">
                  <a16:creationId xmlns:a16="http://schemas.microsoft.com/office/drawing/2014/main" id="{D19FF980-A005-43B0-87C9-50B8E505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73" y="5278334"/>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55">
              <a:extLst>
                <a:ext uri="{FF2B5EF4-FFF2-40B4-BE49-F238E27FC236}">
                  <a16:creationId xmlns:a16="http://schemas.microsoft.com/office/drawing/2014/main" id="{E14C8988-ADBF-47EE-B659-04FA25844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78228" y="5285096"/>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56">
              <a:extLst>
                <a:ext uri="{FF2B5EF4-FFF2-40B4-BE49-F238E27FC236}">
                  <a16:creationId xmlns:a16="http://schemas.microsoft.com/office/drawing/2014/main" id="{063998C3-740F-4834-BD97-377E50110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24259" y="5322718"/>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57">
              <a:extLst>
                <a:ext uri="{FF2B5EF4-FFF2-40B4-BE49-F238E27FC236}">
                  <a16:creationId xmlns:a16="http://schemas.microsoft.com/office/drawing/2014/main" id="{280651D9-CD8B-4D7E-AE4D-34327E6C0F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35259" y="5281233"/>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59">
              <a:extLst>
                <a:ext uri="{FF2B5EF4-FFF2-40B4-BE49-F238E27FC236}">
                  <a16:creationId xmlns:a16="http://schemas.microsoft.com/office/drawing/2014/main" id="{BCD90D50-5156-49FC-BC6E-D6C41AAF9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747" y="5324705"/>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60">
              <a:extLst>
                <a:ext uri="{FF2B5EF4-FFF2-40B4-BE49-F238E27FC236}">
                  <a16:creationId xmlns:a16="http://schemas.microsoft.com/office/drawing/2014/main" id="{141388CF-0E8C-476E-8E8A-911436B092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8582" y="5331468"/>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61">
              <a:extLst>
                <a:ext uri="{FF2B5EF4-FFF2-40B4-BE49-F238E27FC236}">
                  <a16:creationId xmlns:a16="http://schemas.microsoft.com/office/drawing/2014/main" id="{ED6CA826-3C3C-40B5-A409-5E528A77C9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0231" y="5349824"/>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78">
              <a:extLst>
                <a:ext uri="{FF2B5EF4-FFF2-40B4-BE49-F238E27FC236}">
                  <a16:creationId xmlns:a16="http://schemas.microsoft.com/office/drawing/2014/main" id="{C7F84BE3-F05F-4A09-A75E-827F5F99B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2788" y="5572016"/>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79">
              <a:extLst>
                <a:ext uri="{FF2B5EF4-FFF2-40B4-BE49-F238E27FC236}">
                  <a16:creationId xmlns:a16="http://schemas.microsoft.com/office/drawing/2014/main" id="{F023CCF7-170C-4C99-8B0C-06AE111428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7095" y="5574915"/>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80">
              <a:extLst>
                <a:ext uri="{FF2B5EF4-FFF2-40B4-BE49-F238E27FC236}">
                  <a16:creationId xmlns:a16="http://schemas.microsoft.com/office/drawing/2014/main" id="{9F3688B3-3806-4D81-BDE2-C7F940DEA3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56154" y="5582644"/>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81">
              <a:extLst>
                <a:ext uri="{FF2B5EF4-FFF2-40B4-BE49-F238E27FC236}">
                  <a16:creationId xmlns:a16="http://schemas.microsoft.com/office/drawing/2014/main" id="{88BEDD69-B41B-4240-A962-05A51B72A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60522" y="5578779"/>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82">
              <a:extLst>
                <a:ext uri="{FF2B5EF4-FFF2-40B4-BE49-F238E27FC236}">
                  <a16:creationId xmlns:a16="http://schemas.microsoft.com/office/drawing/2014/main" id="{DD4885F3-3A11-4C4C-A957-7914A9BDA9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1952" y="5589404"/>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83">
              <a:extLst>
                <a:ext uri="{FF2B5EF4-FFF2-40B4-BE49-F238E27FC236}">
                  <a16:creationId xmlns:a16="http://schemas.microsoft.com/office/drawing/2014/main" id="{C0B1280F-8A5C-45C5-B0AC-32873353FD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69880" y="5568152"/>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84">
              <a:extLst>
                <a:ext uri="{FF2B5EF4-FFF2-40B4-BE49-F238E27FC236}">
                  <a16:creationId xmlns:a16="http://schemas.microsoft.com/office/drawing/2014/main" id="{D9893454-ADA4-4FBE-99C7-4DE71F3A8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281" y="5596169"/>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86">
              <a:extLst>
                <a:ext uri="{FF2B5EF4-FFF2-40B4-BE49-F238E27FC236}">
                  <a16:creationId xmlns:a16="http://schemas.microsoft.com/office/drawing/2014/main" id="{13BBDA86-4629-40D2-A355-CC4AC6D8AC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777" y="5582838"/>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89">
              <a:extLst>
                <a:ext uri="{FF2B5EF4-FFF2-40B4-BE49-F238E27FC236}">
                  <a16:creationId xmlns:a16="http://schemas.microsoft.com/office/drawing/2014/main" id="{4B6E067D-6CC3-43E0-8C2A-16BA578FA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78228" y="5632878"/>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90">
              <a:extLst>
                <a:ext uri="{FF2B5EF4-FFF2-40B4-BE49-F238E27FC236}">
                  <a16:creationId xmlns:a16="http://schemas.microsoft.com/office/drawing/2014/main" id="{4B7F3C12-F3AD-436D-974D-504D6D8657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44073" y="5668620"/>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7">
              <a:extLst>
                <a:ext uri="{FF2B5EF4-FFF2-40B4-BE49-F238E27FC236}">
                  <a16:creationId xmlns:a16="http://schemas.microsoft.com/office/drawing/2014/main" id="{97444C0B-8604-4B2F-851C-8436248400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4682" y="4693473"/>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13">
              <a:extLst>
                <a:ext uri="{FF2B5EF4-FFF2-40B4-BE49-F238E27FC236}">
                  <a16:creationId xmlns:a16="http://schemas.microsoft.com/office/drawing/2014/main" id="{8DA541A2-82D2-4FD7-A25D-103155F606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228" y="4702825"/>
              <a:ext cx="147925" cy="82115"/>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2">
              <a:extLst>
                <a:ext uri="{FF2B5EF4-FFF2-40B4-BE49-F238E27FC236}">
                  <a16:creationId xmlns:a16="http://schemas.microsoft.com/office/drawing/2014/main" id="{08D63E44-6FDA-4B88-9A8D-722E37864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61851" y="5315665"/>
              <a:ext cx="171003" cy="125588"/>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7">
              <a:extLst>
                <a:ext uri="{FF2B5EF4-FFF2-40B4-BE49-F238E27FC236}">
                  <a16:creationId xmlns:a16="http://schemas.microsoft.com/office/drawing/2014/main" id="{36F11BC1-4AA7-49EE-B6D9-EAA019FFB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9018" y="5307935"/>
              <a:ext cx="136383" cy="143944"/>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40">
              <a:extLst>
                <a:ext uri="{FF2B5EF4-FFF2-40B4-BE49-F238E27FC236}">
                  <a16:creationId xmlns:a16="http://schemas.microsoft.com/office/drawing/2014/main" id="{7E80B3FA-E704-425C-A636-0A15FC4C5C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26768" y="5326290"/>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46">
              <a:extLst>
                <a:ext uri="{FF2B5EF4-FFF2-40B4-BE49-F238E27FC236}">
                  <a16:creationId xmlns:a16="http://schemas.microsoft.com/office/drawing/2014/main" id="{865CF4A4-DABF-417B-AF8A-8679539E62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0024" y="5319526"/>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62">
              <a:extLst>
                <a:ext uri="{FF2B5EF4-FFF2-40B4-BE49-F238E27FC236}">
                  <a16:creationId xmlns:a16="http://schemas.microsoft.com/office/drawing/2014/main" id="{20712703-E6D6-4B20-810D-520D613CB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0671" y="5609346"/>
              <a:ext cx="178347" cy="88879"/>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64">
              <a:extLst>
                <a:ext uri="{FF2B5EF4-FFF2-40B4-BE49-F238E27FC236}">
                  <a16:creationId xmlns:a16="http://schemas.microsoft.com/office/drawing/2014/main" id="{023F44A2-99D4-4CB4-AC2B-EB4D1DFB0C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35873" y="56267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68">
              <a:extLst>
                <a:ext uri="{FF2B5EF4-FFF2-40B4-BE49-F238E27FC236}">
                  <a16:creationId xmlns:a16="http://schemas.microsoft.com/office/drawing/2014/main" id="{46A5B51B-7598-4E55-B491-6A9DEAD1E0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30378" y="5630599"/>
              <a:ext cx="136383" cy="146842"/>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75">
              <a:extLst>
                <a:ext uri="{FF2B5EF4-FFF2-40B4-BE49-F238E27FC236}">
                  <a16:creationId xmlns:a16="http://schemas.microsoft.com/office/drawing/2014/main" id="{29677179-8E06-47D7-B638-4B8E2DD6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44225" y="5584229"/>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
              <a:extLst>
                <a:ext uri="{FF2B5EF4-FFF2-40B4-BE49-F238E27FC236}">
                  <a16:creationId xmlns:a16="http://schemas.microsoft.com/office/drawing/2014/main" id="{57B1A6FA-56F9-40CE-9BA0-9865F6540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91" y="5289581"/>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8">
              <a:extLst>
                <a:ext uri="{FF2B5EF4-FFF2-40B4-BE49-F238E27FC236}">
                  <a16:creationId xmlns:a16="http://schemas.microsoft.com/office/drawing/2014/main" id="{CA94A32D-9D7D-488E-A538-C8E0EF4A21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77489" y="509495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131">
              <a:extLst>
                <a:ext uri="{FF2B5EF4-FFF2-40B4-BE49-F238E27FC236}">
                  <a16:creationId xmlns:a16="http://schemas.microsoft.com/office/drawing/2014/main" id="{F8E8C51E-F6BF-4014-88A7-7F071EB8FB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9102" y="5296998"/>
              <a:ext cx="139530" cy="103369"/>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131">
              <a:extLst>
                <a:ext uri="{FF2B5EF4-FFF2-40B4-BE49-F238E27FC236}">
                  <a16:creationId xmlns:a16="http://schemas.microsoft.com/office/drawing/2014/main" id="{A19DC4F3-0CEC-4012-AC71-B42D37FC64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66574" y="4806132"/>
              <a:ext cx="139530" cy="103369"/>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70">
              <a:extLst>
                <a:ext uri="{FF2B5EF4-FFF2-40B4-BE49-F238E27FC236}">
                  <a16:creationId xmlns:a16="http://schemas.microsoft.com/office/drawing/2014/main" id="{05658760-791B-476C-B6BB-B2A0C4AC49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51489" y="4770546"/>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85">
              <a:extLst>
                <a:ext uri="{FF2B5EF4-FFF2-40B4-BE49-F238E27FC236}">
                  <a16:creationId xmlns:a16="http://schemas.microsoft.com/office/drawing/2014/main" id="{E0F7D9D9-7F3C-4DD8-A6B2-37C03ACBA7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3543" y="4805211"/>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87">
              <a:extLst>
                <a:ext uri="{FF2B5EF4-FFF2-40B4-BE49-F238E27FC236}">
                  <a16:creationId xmlns:a16="http://schemas.microsoft.com/office/drawing/2014/main" id="{1865DC3B-FB26-40A1-BD75-CAE2188A7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82239" y="4808811"/>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118">
              <a:extLst>
                <a:ext uri="{FF2B5EF4-FFF2-40B4-BE49-F238E27FC236}">
                  <a16:creationId xmlns:a16="http://schemas.microsoft.com/office/drawing/2014/main" id="{93BF91C1-F8F3-4A58-A79A-A2827268A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5705" y="5090751"/>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119">
              <a:extLst>
                <a:ext uri="{FF2B5EF4-FFF2-40B4-BE49-F238E27FC236}">
                  <a16:creationId xmlns:a16="http://schemas.microsoft.com/office/drawing/2014/main" id="{B744D406-1012-44B3-97CB-CAFDFE4B0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74880" y="5125521"/>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8">
              <a:extLst>
                <a:ext uri="{FF2B5EF4-FFF2-40B4-BE49-F238E27FC236}">
                  <a16:creationId xmlns:a16="http://schemas.microsoft.com/office/drawing/2014/main" id="{F17A6E8D-EB47-41D0-B03C-BDFE17B82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6033" y="511911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70">
              <a:extLst>
                <a:ext uri="{FF2B5EF4-FFF2-40B4-BE49-F238E27FC236}">
                  <a16:creationId xmlns:a16="http://schemas.microsoft.com/office/drawing/2014/main" id="{75E13D45-6A6F-48DE-ADCD-E4B9C749E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50492" y="4686684"/>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85">
              <a:extLst>
                <a:ext uri="{FF2B5EF4-FFF2-40B4-BE49-F238E27FC236}">
                  <a16:creationId xmlns:a16="http://schemas.microsoft.com/office/drawing/2014/main" id="{DEAEF3F9-4993-4792-9B8D-53B14BF52F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87590" y="4672191"/>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87">
              <a:extLst>
                <a:ext uri="{FF2B5EF4-FFF2-40B4-BE49-F238E27FC236}">
                  <a16:creationId xmlns:a16="http://schemas.microsoft.com/office/drawing/2014/main" id="{C102EB83-B0D1-4BF3-B2FF-05B21AD76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57890" y="4686684"/>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118">
              <a:extLst>
                <a:ext uri="{FF2B5EF4-FFF2-40B4-BE49-F238E27FC236}">
                  <a16:creationId xmlns:a16="http://schemas.microsoft.com/office/drawing/2014/main" id="{63EBD56E-54F0-4963-8A17-E0D0D39C93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884" y="4982355"/>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119">
              <a:extLst>
                <a:ext uri="{FF2B5EF4-FFF2-40B4-BE49-F238E27FC236}">
                  <a16:creationId xmlns:a16="http://schemas.microsoft.com/office/drawing/2014/main" id="{7BC3EE2E-E90B-4EC3-A131-B51AFFF293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8647" y="4967523"/>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8683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37F3-3A15-AAAE-CD97-AD80B0514BD6}"/>
              </a:ext>
            </a:extLst>
          </p:cNvPr>
          <p:cNvSpPr>
            <a:spLocks noGrp="1"/>
          </p:cNvSpPr>
          <p:nvPr>
            <p:ph type="title"/>
          </p:nvPr>
        </p:nvSpPr>
        <p:spPr>
          <a:xfrm>
            <a:off x="3883891" y="2766218"/>
            <a:ext cx="4424218" cy="1325563"/>
          </a:xfrm>
        </p:spPr>
        <p:txBody>
          <a:bodyPr>
            <a:noAutofit/>
          </a:bodyPr>
          <a:lstStyle/>
          <a:p>
            <a:r>
              <a:rPr lang="en-US" sz="7200" dirty="0"/>
              <a:t>Questions </a:t>
            </a:r>
          </a:p>
        </p:txBody>
      </p:sp>
    </p:spTree>
    <p:extLst>
      <p:ext uri="{BB962C8B-B14F-4D97-AF65-F5344CB8AC3E}">
        <p14:creationId xmlns:p14="http://schemas.microsoft.com/office/powerpoint/2010/main" val="246827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99E838-BE89-6012-425E-652180A80E55}"/>
              </a:ext>
            </a:extLst>
          </p:cNvPr>
          <p:cNvSpPr>
            <a:spLocks noGrp="1"/>
          </p:cNvSpPr>
          <p:nvPr>
            <p:ph type="title"/>
          </p:nvPr>
        </p:nvSpPr>
        <p:spPr>
          <a:xfrm>
            <a:off x="0" y="284454"/>
            <a:ext cx="9343065" cy="999460"/>
          </a:xfrm>
        </p:spPr>
        <p:txBody>
          <a:bodyPr>
            <a:normAutofit/>
          </a:bodyPr>
          <a:lstStyle/>
          <a:p>
            <a:r>
              <a:rPr lang="en-US" dirty="0"/>
              <a:t>VOCA </a:t>
            </a:r>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5FF558C2-8737-798D-6702-02342B44E23A}"/>
              </a:ext>
            </a:extLst>
          </p:cNvPr>
          <p:cNvGraphicFramePr>
            <a:graphicFrameLocks noGrp="1"/>
          </p:cNvGraphicFramePr>
          <p:nvPr>
            <p:ph idx="1"/>
            <p:extLst>
              <p:ext uri="{D42A27DB-BD31-4B8C-83A1-F6EECF244321}">
                <p14:modId xmlns:p14="http://schemas.microsoft.com/office/powerpoint/2010/main" val="3430372602"/>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38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6CDD97-A3DB-9464-DC52-52CD895E4095}"/>
              </a:ext>
            </a:extLst>
          </p:cNvPr>
          <p:cNvSpPr>
            <a:spLocks noGrp="1"/>
          </p:cNvSpPr>
          <p:nvPr>
            <p:ph type="title"/>
          </p:nvPr>
        </p:nvSpPr>
        <p:spPr>
          <a:xfrm>
            <a:off x="0" y="433721"/>
            <a:ext cx="9343065" cy="999460"/>
          </a:xfrm>
        </p:spPr>
        <p:txBody>
          <a:bodyPr>
            <a:normAutofit/>
          </a:bodyPr>
          <a:lstStyle/>
          <a:p>
            <a:r>
              <a:rPr lang="en-US" dirty="0"/>
              <a:t>FVPSA Core (Regular Fvpsa) </a:t>
            </a:r>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AB017D2-515C-0220-F1BC-59982FDAB8AD}"/>
              </a:ext>
            </a:extLst>
          </p:cNvPr>
          <p:cNvGraphicFramePr>
            <a:graphicFrameLocks noGrp="1"/>
          </p:cNvGraphicFramePr>
          <p:nvPr>
            <p:ph idx="1"/>
            <p:extLst>
              <p:ext uri="{D42A27DB-BD31-4B8C-83A1-F6EECF244321}">
                <p14:modId xmlns:p14="http://schemas.microsoft.com/office/powerpoint/2010/main" val="3163753731"/>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21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9855C7-2D5A-2B77-AD0E-DC0FD95BEF51}"/>
              </a:ext>
            </a:extLst>
          </p:cNvPr>
          <p:cNvSpPr>
            <a:spLocks noGrp="1"/>
          </p:cNvSpPr>
          <p:nvPr>
            <p:ph type="title"/>
          </p:nvPr>
        </p:nvSpPr>
        <p:spPr>
          <a:xfrm>
            <a:off x="24696" y="1"/>
            <a:ext cx="3782139" cy="1409772"/>
          </a:xfrm>
        </p:spPr>
        <p:txBody>
          <a:bodyPr>
            <a:normAutofit/>
          </a:bodyPr>
          <a:lstStyle/>
          <a:p>
            <a:r>
              <a:rPr lang="en-US" dirty="0"/>
              <a:t>FVPSA ARPA </a:t>
            </a:r>
          </a:p>
        </p:txBody>
      </p:sp>
      <p:grpSp>
        <p:nvGrpSpPr>
          <p:cNvPr id="120" name="Group 119">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21" name="Content Placeholder 2">
            <a:extLst>
              <a:ext uri="{FF2B5EF4-FFF2-40B4-BE49-F238E27FC236}">
                <a16:creationId xmlns:a16="http://schemas.microsoft.com/office/drawing/2014/main" id="{52FC45A2-6762-ED3A-169D-F723FB20B40B}"/>
              </a:ext>
            </a:extLst>
          </p:cNvPr>
          <p:cNvGraphicFramePr>
            <a:graphicFrameLocks noGrp="1"/>
          </p:cNvGraphicFramePr>
          <p:nvPr>
            <p:ph idx="1"/>
            <p:extLst>
              <p:ext uri="{D42A27DB-BD31-4B8C-83A1-F6EECF244321}">
                <p14:modId xmlns:p14="http://schemas.microsoft.com/office/powerpoint/2010/main" val="1066161040"/>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E8105E-7A02-E52D-643A-445EC78DD2CC}"/>
              </a:ext>
            </a:extLst>
          </p:cNvPr>
          <p:cNvSpPr>
            <a:spLocks noGrp="1"/>
          </p:cNvSpPr>
          <p:nvPr>
            <p:ph type="title"/>
          </p:nvPr>
        </p:nvSpPr>
        <p:spPr>
          <a:xfrm>
            <a:off x="-3371" y="-5267"/>
            <a:ext cx="5788535" cy="1691969"/>
          </a:xfrm>
        </p:spPr>
        <p:txBody>
          <a:bodyPr>
            <a:normAutofit/>
          </a:bodyPr>
          <a:lstStyle/>
          <a:p>
            <a:pPr>
              <a:lnSpc>
                <a:spcPct val="90000"/>
              </a:lnSpc>
            </a:pPr>
            <a:r>
              <a:rPr lang="en-US" sz="3400" dirty="0"/>
              <a:t>OVC-DISC (Transforming Victim Services Grant) </a:t>
            </a:r>
          </a:p>
        </p:txBody>
      </p:sp>
      <p:pic>
        <p:nvPicPr>
          <p:cNvPr id="6" name="Picture 5">
            <a:extLst>
              <a:ext uri="{FF2B5EF4-FFF2-40B4-BE49-F238E27FC236}">
                <a16:creationId xmlns:a16="http://schemas.microsoft.com/office/drawing/2014/main" id="{BC1FFF16-EF15-CB1B-0CEF-FF5E1D4EB8B4}"/>
              </a:ext>
            </a:extLst>
          </p:cNvPr>
          <p:cNvPicPr>
            <a:picLocks noChangeAspect="1"/>
          </p:cNvPicPr>
          <p:nvPr/>
        </p:nvPicPr>
        <p:blipFill>
          <a:blip r:embed="rId3"/>
          <a:srcRect l="22646" r="23437"/>
          <a:stretch/>
        </p:blipFill>
        <p:spPr>
          <a:xfrm>
            <a:off x="7458375" y="726844"/>
            <a:ext cx="4066064" cy="5033816"/>
          </a:xfrm>
          <a:prstGeom prst="rect">
            <a:avLst/>
          </a:prstGeom>
        </p:spPr>
      </p:pic>
      <p:grpSp>
        <p:nvGrpSpPr>
          <p:cNvPr id="92" name="Group 91">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93"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5" name="Content Placeholder 2">
            <a:extLst>
              <a:ext uri="{FF2B5EF4-FFF2-40B4-BE49-F238E27FC236}">
                <a16:creationId xmlns:a16="http://schemas.microsoft.com/office/drawing/2014/main" id="{CF69CD11-B9C4-7E0C-8464-505F3FF3D7BF}"/>
              </a:ext>
            </a:extLst>
          </p:cNvPr>
          <p:cNvGraphicFramePr>
            <a:graphicFrameLocks noGrp="1"/>
          </p:cNvGraphicFramePr>
          <p:nvPr>
            <p:ph idx="1"/>
            <p:extLst>
              <p:ext uri="{D42A27DB-BD31-4B8C-83A1-F6EECF244321}">
                <p14:modId xmlns:p14="http://schemas.microsoft.com/office/powerpoint/2010/main" val="180781436"/>
              </p:ext>
            </p:extLst>
          </p:nvPr>
        </p:nvGraphicFramePr>
        <p:xfrm>
          <a:off x="368552" y="1615018"/>
          <a:ext cx="5646088" cy="4826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peech Bubble: Oval 6">
            <a:extLst>
              <a:ext uri="{FF2B5EF4-FFF2-40B4-BE49-F238E27FC236}">
                <a16:creationId xmlns:a16="http://schemas.microsoft.com/office/drawing/2014/main" id="{4BFD862F-2B83-97D1-27C1-A7F14F0CA18C}"/>
              </a:ext>
            </a:extLst>
          </p:cNvPr>
          <p:cNvSpPr/>
          <p:nvPr/>
        </p:nvSpPr>
        <p:spPr>
          <a:xfrm>
            <a:off x="9550400" y="773633"/>
            <a:ext cx="1959875" cy="1056687"/>
          </a:xfrm>
          <a:prstGeom prst="wedgeEllipse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Domestic violence providers need more money . </a:t>
            </a:r>
          </a:p>
          <a:p>
            <a:pPr algn="ctr"/>
            <a:r>
              <a:rPr lang="en-US" sz="1000" dirty="0">
                <a:solidFill>
                  <a:schemeClr val="tx1"/>
                </a:solidFill>
              </a:rPr>
              <a:t>(Thanks Lisa!) </a:t>
            </a:r>
          </a:p>
        </p:txBody>
      </p:sp>
    </p:spTree>
    <p:extLst>
      <p:ext uri="{BB962C8B-B14F-4D97-AF65-F5344CB8AC3E}">
        <p14:creationId xmlns:p14="http://schemas.microsoft.com/office/powerpoint/2010/main" val="408662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grpSp>
        <p:nvGrpSpPr>
          <p:cNvPr id="69" name="Group 68">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70"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1"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2"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3"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4"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5"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6"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7"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8"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79"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0"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1"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2"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3"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4"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5"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6"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7"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8"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89"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0"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1"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2"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3"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4"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5"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6"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7"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8"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99"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0"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1"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2"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3"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4"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5"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6"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7"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8"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09"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0"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1"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2"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3"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4"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5"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6"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7"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8"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19"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0"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1"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2"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3"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4"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5"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26"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useBgFill="1">
        <p:nvSpPr>
          <p:cNvPr id="128" name="Rectangle 127">
            <a:extLst>
              <a:ext uri="{FF2B5EF4-FFF2-40B4-BE49-F238E27FC236}">
                <a16:creationId xmlns:a16="http://schemas.microsoft.com/office/drawing/2014/main" id="{BCAE8BE1-A178-4D43-B3B0-FF22D765F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3819626A-1849-4F10-89EC-215F6A4BC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 y="0"/>
            <a:ext cx="12192000" cy="4913194"/>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2D53758-836C-1B14-4561-0C6225406CF9}"/>
              </a:ext>
            </a:extLst>
          </p:cNvPr>
          <p:cNvSpPr>
            <a:spLocks noGrp="1"/>
          </p:cNvSpPr>
          <p:nvPr>
            <p:ph type="title"/>
          </p:nvPr>
        </p:nvSpPr>
        <p:spPr>
          <a:xfrm>
            <a:off x="1798381" y="876300"/>
            <a:ext cx="8595239" cy="2911869"/>
          </a:xfrm>
        </p:spPr>
        <p:txBody>
          <a:bodyPr vert="horz" lIns="91440" tIns="45720" rIns="91440" bIns="45720" rtlCol="0" anchor="b">
            <a:normAutofit/>
          </a:bodyPr>
          <a:lstStyle/>
          <a:p>
            <a:pPr algn="ctr"/>
            <a:r>
              <a:rPr lang="en-US" dirty="0"/>
              <a:t>State Fiscal Year 2024</a:t>
            </a:r>
            <a:br>
              <a:rPr lang="en-US" dirty="0"/>
            </a:br>
            <a:endParaRPr lang="en-US" dirty="0"/>
          </a:p>
        </p:txBody>
      </p:sp>
      <p:sp>
        <p:nvSpPr>
          <p:cNvPr id="5" name="Text Placeholder 4">
            <a:extLst>
              <a:ext uri="{FF2B5EF4-FFF2-40B4-BE49-F238E27FC236}">
                <a16:creationId xmlns:a16="http://schemas.microsoft.com/office/drawing/2014/main" id="{44AC0C1B-09B1-C8E0-78C6-44F0CB5EC85A}"/>
              </a:ext>
            </a:extLst>
          </p:cNvPr>
          <p:cNvSpPr>
            <a:spLocks noGrp="1"/>
          </p:cNvSpPr>
          <p:nvPr>
            <p:ph type="body" idx="1"/>
          </p:nvPr>
        </p:nvSpPr>
        <p:spPr>
          <a:xfrm>
            <a:off x="2440566" y="5507081"/>
            <a:ext cx="7326066" cy="798234"/>
          </a:xfrm>
        </p:spPr>
        <p:txBody>
          <a:bodyPr vert="horz" lIns="91440" tIns="45720" rIns="91440" bIns="45720" rtlCol="0" anchor="ctr">
            <a:normAutofit/>
          </a:bodyPr>
          <a:lstStyle/>
          <a:p>
            <a:pPr algn="ctr"/>
            <a:endParaRPr lang="en-US" sz="1400" cap="all" spc="600" dirty="0">
              <a:solidFill>
                <a:schemeClr val="tx2"/>
              </a:solidFill>
            </a:endParaRPr>
          </a:p>
        </p:txBody>
      </p:sp>
      <p:grpSp>
        <p:nvGrpSpPr>
          <p:cNvPr id="132" name="Group 131">
            <a:extLst>
              <a:ext uri="{FF2B5EF4-FFF2-40B4-BE49-F238E27FC236}">
                <a16:creationId xmlns:a16="http://schemas.microsoft.com/office/drawing/2014/main" id="{AAEF0DB4-E2F1-4DE6-A55A-B7511FD6E9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688" y="4541153"/>
            <a:ext cx="12108544" cy="653700"/>
            <a:chOff x="0" y="5833367"/>
            <a:chExt cx="12243348" cy="653700"/>
          </a:xfrm>
        </p:grpSpPr>
        <p:sp>
          <p:nvSpPr>
            <p:cNvPr id="133" name="Freeform 6">
              <a:extLst>
                <a:ext uri="{FF2B5EF4-FFF2-40B4-BE49-F238E27FC236}">
                  <a16:creationId xmlns:a16="http://schemas.microsoft.com/office/drawing/2014/main" id="{2BC91FD0-A205-4CAB-B34E-60D378804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05">
              <a:extLst>
                <a:ext uri="{FF2B5EF4-FFF2-40B4-BE49-F238E27FC236}">
                  <a16:creationId xmlns:a16="http://schemas.microsoft.com/office/drawing/2014/main" id="{2A1EFFB9-AB17-4F59-9A3B-803325A4E7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06">
              <a:extLst>
                <a:ext uri="{FF2B5EF4-FFF2-40B4-BE49-F238E27FC236}">
                  <a16:creationId xmlns:a16="http://schemas.microsoft.com/office/drawing/2014/main" id="{E7238B80-CDF9-4CAC-9AB5-8589C82EAE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07">
              <a:extLst>
                <a:ext uri="{FF2B5EF4-FFF2-40B4-BE49-F238E27FC236}">
                  <a16:creationId xmlns:a16="http://schemas.microsoft.com/office/drawing/2014/main" id="{7EC00F0D-7BE8-4FCF-93DF-B323CEFF36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08">
              <a:extLst>
                <a:ext uri="{FF2B5EF4-FFF2-40B4-BE49-F238E27FC236}">
                  <a16:creationId xmlns:a16="http://schemas.microsoft.com/office/drawing/2014/main" id="{33447C1A-ED61-468B-B343-B12658F9C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09">
              <a:extLst>
                <a:ext uri="{FF2B5EF4-FFF2-40B4-BE49-F238E27FC236}">
                  <a16:creationId xmlns:a16="http://schemas.microsoft.com/office/drawing/2014/main" id="{EB0725CA-1A94-46AF-8A92-278F10B16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10">
              <a:extLst>
                <a:ext uri="{FF2B5EF4-FFF2-40B4-BE49-F238E27FC236}">
                  <a16:creationId xmlns:a16="http://schemas.microsoft.com/office/drawing/2014/main" id="{3D170FF3-B996-42C2-A51A-82618850C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11">
              <a:extLst>
                <a:ext uri="{FF2B5EF4-FFF2-40B4-BE49-F238E27FC236}">
                  <a16:creationId xmlns:a16="http://schemas.microsoft.com/office/drawing/2014/main" id="{E5FDE205-773C-4587-B06D-BD482FC0A7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12">
              <a:extLst>
                <a:ext uri="{FF2B5EF4-FFF2-40B4-BE49-F238E27FC236}">
                  <a16:creationId xmlns:a16="http://schemas.microsoft.com/office/drawing/2014/main" id="{C49746F8-1BCF-49C2-A1C5-D2B85E7C05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22">
              <a:extLst>
                <a:ext uri="{FF2B5EF4-FFF2-40B4-BE49-F238E27FC236}">
                  <a16:creationId xmlns:a16="http://schemas.microsoft.com/office/drawing/2014/main" id="{F45277B2-9094-4445-86D8-C91D65F5DC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23">
              <a:extLst>
                <a:ext uri="{FF2B5EF4-FFF2-40B4-BE49-F238E27FC236}">
                  <a16:creationId xmlns:a16="http://schemas.microsoft.com/office/drawing/2014/main" id="{2BBFD32C-2D27-415E-8430-8BDD8D97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30">
              <a:extLst>
                <a:ext uri="{FF2B5EF4-FFF2-40B4-BE49-F238E27FC236}">
                  <a16:creationId xmlns:a16="http://schemas.microsoft.com/office/drawing/2014/main" id="{D43C7D72-4A00-4EF4-BF13-BAC4F04EE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131">
              <a:extLst>
                <a:ext uri="{FF2B5EF4-FFF2-40B4-BE49-F238E27FC236}">
                  <a16:creationId xmlns:a16="http://schemas.microsoft.com/office/drawing/2014/main" id="{3CC17EEB-009B-460C-B97D-E23BAC8CF5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132">
              <a:extLst>
                <a:ext uri="{FF2B5EF4-FFF2-40B4-BE49-F238E27FC236}">
                  <a16:creationId xmlns:a16="http://schemas.microsoft.com/office/drawing/2014/main" id="{3CA392E7-2C5E-430E-A285-A43F098A81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134">
              <a:extLst>
                <a:ext uri="{FF2B5EF4-FFF2-40B4-BE49-F238E27FC236}">
                  <a16:creationId xmlns:a16="http://schemas.microsoft.com/office/drawing/2014/main" id="{3808FC12-3932-4A3D-812C-171F140EE5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135">
              <a:extLst>
                <a:ext uri="{FF2B5EF4-FFF2-40B4-BE49-F238E27FC236}">
                  <a16:creationId xmlns:a16="http://schemas.microsoft.com/office/drawing/2014/main" id="{80BFA6D6-7979-45B4-BDD2-F6EB244C17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41">
              <a:extLst>
                <a:ext uri="{FF2B5EF4-FFF2-40B4-BE49-F238E27FC236}">
                  <a16:creationId xmlns:a16="http://schemas.microsoft.com/office/drawing/2014/main" id="{87BF3F25-EA1A-4783-9568-76113FBBB6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91">
              <a:extLst>
                <a:ext uri="{FF2B5EF4-FFF2-40B4-BE49-F238E27FC236}">
                  <a16:creationId xmlns:a16="http://schemas.microsoft.com/office/drawing/2014/main" id="{81E3D954-5AA5-49A8-9BA6-C4FC208B2F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92">
              <a:extLst>
                <a:ext uri="{FF2B5EF4-FFF2-40B4-BE49-F238E27FC236}">
                  <a16:creationId xmlns:a16="http://schemas.microsoft.com/office/drawing/2014/main" id="{C62E369F-72C7-4158-B7A6-D6C81689AA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93">
              <a:extLst>
                <a:ext uri="{FF2B5EF4-FFF2-40B4-BE49-F238E27FC236}">
                  <a16:creationId xmlns:a16="http://schemas.microsoft.com/office/drawing/2014/main" id="{80849728-9BE8-4333-B5AA-376DF750BD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94">
              <a:extLst>
                <a:ext uri="{FF2B5EF4-FFF2-40B4-BE49-F238E27FC236}">
                  <a16:creationId xmlns:a16="http://schemas.microsoft.com/office/drawing/2014/main" id="{FBD2BA47-7553-4D8B-A6D4-29F078E164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95">
              <a:extLst>
                <a:ext uri="{FF2B5EF4-FFF2-40B4-BE49-F238E27FC236}">
                  <a16:creationId xmlns:a16="http://schemas.microsoft.com/office/drawing/2014/main" id="{74D636C8-7F45-489F-8810-6905B1AE0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96">
              <a:extLst>
                <a:ext uri="{FF2B5EF4-FFF2-40B4-BE49-F238E27FC236}">
                  <a16:creationId xmlns:a16="http://schemas.microsoft.com/office/drawing/2014/main" id="{4C7E2056-38D8-4E5E-848D-6609AAEFF4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97">
              <a:extLst>
                <a:ext uri="{FF2B5EF4-FFF2-40B4-BE49-F238E27FC236}">
                  <a16:creationId xmlns:a16="http://schemas.microsoft.com/office/drawing/2014/main" id="{1FA0FFA1-3A5B-46CA-8C5D-AD895EA57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98">
              <a:extLst>
                <a:ext uri="{FF2B5EF4-FFF2-40B4-BE49-F238E27FC236}">
                  <a16:creationId xmlns:a16="http://schemas.microsoft.com/office/drawing/2014/main" id="{675FD8BB-1EA3-4596-9703-4F8866D5A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99">
              <a:extLst>
                <a:ext uri="{FF2B5EF4-FFF2-40B4-BE49-F238E27FC236}">
                  <a16:creationId xmlns:a16="http://schemas.microsoft.com/office/drawing/2014/main" id="{84DC6FFB-600D-4CED-A125-D2AB1D6F6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100">
              <a:extLst>
                <a:ext uri="{FF2B5EF4-FFF2-40B4-BE49-F238E27FC236}">
                  <a16:creationId xmlns:a16="http://schemas.microsoft.com/office/drawing/2014/main" id="{DD899978-14D8-4E2A-BCEB-EF6D13916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101">
              <a:extLst>
                <a:ext uri="{FF2B5EF4-FFF2-40B4-BE49-F238E27FC236}">
                  <a16:creationId xmlns:a16="http://schemas.microsoft.com/office/drawing/2014/main" id="{5B59BD92-A99F-4F44-9D1F-561AB49B9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102">
              <a:extLst>
                <a:ext uri="{FF2B5EF4-FFF2-40B4-BE49-F238E27FC236}">
                  <a16:creationId xmlns:a16="http://schemas.microsoft.com/office/drawing/2014/main" id="{6733D532-6F62-4525-B661-2AF7E63AC0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103">
              <a:extLst>
                <a:ext uri="{FF2B5EF4-FFF2-40B4-BE49-F238E27FC236}">
                  <a16:creationId xmlns:a16="http://schemas.microsoft.com/office/drawing/2014/main" id="{48C0D2C8-88E5-4E19-8FE1-246ED12E60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104">
              <a:extLst>
                <a:ext uri="{FF2B5EF4-FFF2-40B4-BE49-F238E27FC236}">
                  <a16:creationId xmlns:a16="http://schemas.microsoft.com/office/drawing/2014/main" id="{0E95B9EB-D73A-4979-9F2F-10C9CF8EB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113">
              <a:extLst>
                <a:ext uri="{FF2B5EF4-FFF2-40B4-BE49-F238E27FC236}">
                  <a16:creationId xmlns:a16="http://schemas.microsoft.com/office/drawing/2014/main" id="{33565EB2-4584-4F8D-97E7-DF87DB3B4E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114">
              <a:extLst>
                <a:ext uri="{FF2B5EF4-FFF2-40B4-BE49-F238E27FC236}">
                  <a16:creationId xmlns:a16="http://schemas.microsoft.com/office/drawing/2014/main" id="{93D61EE8-FE02-45F6-98C2-D410B4267D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115">
              <a:extLst>
                <a:ext uri="{FF2B5EF4-FFF2-40B4-BE49-F238E27FC236}">
                  <a16:creationId xmlns:a16="http://schemas.microsoft.com/office/drawing/2014/main" id="{D4D8B720-4586-4359-9303-02F8D58ED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117">
              <a:extLst>
                <a:ext uri="{FF2B5EF4-FFF2-40B4-BE49-F238E27FC236}">
                  <a16:creationId xmlns:a16="http://schemas.microsoft.com/office/drawing/2014/main" id="{67BC569A-1D14-40F6-B1ED-429CAB83EB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118">
              <a:extLst>
                <a:ext uri="{FF2B5EF4-FFF2-40B4-BE49-F238E27FC236}">
                  <a16:creationId xmlns:a16="http://schemas.microsoft.com/office/drawing/2014/main" id="{563EF170-082E-4AC9-8470-C1F98698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119">
              <a:extLst>
                <a:ext uri="{FF2B5EF4-FFF2-40B4-BE49-F238E27FC236}">
                  <a16:creationId xmlns:a16="http://schemas.microsoft.com/office/drawing/2014/main" id="{7C735B47-24EC-470D-8A76-B059F9162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120">
              <a:extLst>
                <a:ext uri="{FF2B5EF4-FFF2-40B4-BE49-F238E27FC236}">
                  <a16:creationId xmlns:a16="http://schemas.microsoft.com/office/drawing/2014/main" id="{356A1A8A-BA81-46A2-80A7-4446CCC18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121">
              <a:extLst>
                <a:ext uri="{FF2B5EF4-FFF2-40B4-BE49-F238E27FC236}">
                  <a16:creationId xmlns:a16="http://schemas.microsoft.com/office/drawing/2014/main" id="{B800E226-AB3E-4B1E-ABCB-F2CC2441CA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125">
              <a:extLst>
                <a:ext uri="{FF2B5EF4-FFF2-40B4-BE49-F238E27FC236}">
                  <a16:creationId xmlns:a16="http://schemas.microsoft.com/office/drawing/2014/main" id="{25BB6246-076E-4BF1-84A1-FA00DFF6D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126">
              <a:extLst>
                <a:ext uri="{FF2B5EF4-FFF2-40B4-BE49-F238E27FC236}">
                  <a16:creationId xmlns:a16="http://schemas.microsoft.com/office/drawing/2014/main" id="{0737E152-D949-48FA-BBB9-D335340C8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127">
              <a:extLst>
                <a:ext uri="{FF2B5EF4-FFF2-40B4-BE49-F238E27FC236}">
                  <a16:creationId xmlns:a16="http://schemas.microsoft.com/office/drawing/2014/main" id="{B6CD5183-FDE3-43C7-B69C-4FE34C83D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128">
              <a:extLst>
                <a:ext uri="{FF2B5EF4-FFF2-40B4-BE49-F238E27FC236}">
                  <a16:creationId xmlns:a16="http://schemas.microsoft.com/office/drawing/2014/main" id="{A1FC748D-6CD1-4630-BD03-91443D49D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129">
              <a:extLst>
                <a:ext uri="{FF2B5EF4-FFF2-40B4-BE49-F238E27FC236}">
                  <a16:creationId xmlns:a16="http://schemas.microsoft.com/office/drawing/2014/main" id="{806ADF7D-E22E-4CC0-A5FA-13FF7314C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133">
              <a:extLst>
                <a:ext uri="{FF2B5EF4-FFF2-40B4-BE49-F238E27FC236}">
                  <a16:creationId xmlns:a16="http://schemas.microsoft.com/office/drawing/2014/main" id="{D92F6CB0-7C26-40A2-BE61-F5B9566910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136">
              <a:extLst>
                <a:ext uri="{FF2B5EF4-FFF2-40B4-BE49-F238E27FC236}">
                  <a16:creationId xmlns:a16="http://schemas.microsoft.com/office/drawing/2014/main" id="{BE354CED-9FB3-47F2-AF83-42F52F6172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137">
              <a:extLst>
                <a:ext uri="{FF2B5EF4-FFF2-40B4-BE49-F238E27FC236}">
                  <a16:creationId xmlns:a16="http://schemas.microsoft.com/office/drawing/2014/main" id="{4A005BFC-833D-4699-99AB-16DDBC5B6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138">
              <a:extLst>
                <a:ext uri="{FF2B5EF4-FFF2-40B4-BE49-F238E27FC236}">
                  <a16:creationId xmlns:a16="http://schemas.microsoft.com/office/drawing/2014/main" id="{FB639FC6-38FA-4FEE-B247-02D4AB6995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139">
              <a:extLst>
                <a:ext uri="{FF2B5EF4-FFF2-40B4-BE49-F238E27FC236}">
                  <a16:creationId xmlns:a16="http://schemas.microsoft.com/office/drawing/2014/main" id="{67B04E28-283D-4C2A-8993-07F7594742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140">
              <a:extLst>
                <a:ext uri="{FF2B5EF4-FFF2-40B4-BE49-F238E27FC236}">
                  <a16:creationId xmlns:a16="http://schemas.microsoft.com/office/drawing/2014/main" id="{F369C421-E6B1-47CB-8D36-602DCFD084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142">
              <a:extLst>
                <a:ext uri="{FF2B5EF4-FFF2-40B4-BE49-F238E27FC236}">
                  <a16:creationId xmlns:a16="http://schemas.microsoft.com/office/drawing/2014/main" id="{A7CC56DE-C7CA-4190-A19D-77192BE4DE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143">
              <a:extLst>
                <a:ext uri="{FF2B5EF4-FFF2-40B4-BE49-F238E27FC236}">
                  <a16:creationId xmlns:a16="http://schemas.microsoft.com/office/drawing/2014/main" id="{55F7DE38-BD8A-4B0C-AF46-B87EB85D4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144">
              <a:extLst>
                <a:ext uri="{FF2B5EF4-FFF2-40B4-BE49-F238E27FC236}">
                  <a16:creationId xmlns:a16="http://schemas.microsoft.com/office/drawing/2014/main" id="{A74A8E74-E14E-4CDE-A845-825C1C6567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145">
              <a:extLst>
                <a:ext uri="{FF2B5EF4-FFF2-40B4-BE49-F238E27FC236}">
                  <a16:creationId xmlns:a16="http://schemas.microsoft.com/office/drawing/2014/main" id="{1C2158A2-4E01-4AE9-B845-853B79DE3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8">
              <a:extLst>
                <a:ext uri="{FF2B5EF4-FFF2-40B4-BE49-F238E27FC236}">
                  <a16:creationId xmlns:a16="http://schemas.microsoft.com/office/drawing/2014/main" id="{65867385-C75B-4A79-AEFE-EB93F5EA7F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8">
              <a:extLst>
                <a:ext uri="{FF2B5EF4-FFF2-40B4-BE49-F238E27FC236}">
                  <a16:creationId xmlns:a16="http://schemas.microsoft.com/office/drawing/2014/main" id="{90E22355-6E51-41B6-BD18-9A8997404F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106">
              <a:extLst>
                <a:ext uri="{FF2B5EF4-FFF2-40B4-BE49-F238E27FC236}">
                  <a16:creationId xmlns:a16="http://schemas.microsoft.com/office/drawing/2014/main" id="{27E6A046-7529-479D-99F7-5996433A8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120">
              <a:extLst>
                <a:ext uri="{FF2B5EF4-FFF2-40B4-BE49-F238E27FC236}">
                  <a16:creationId xmlns:a16="http://schemas.microsoft.com/office/drawing/2014/main" id="{E65827C4-2719-433B-916A-B34ABA9F24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120">
              <a:extLst>
                <a:ext uri="{FF2B5EF4-FFF2-40B4-BE49-F238E27FC236}">
                  <a16:creationId xmlns:a16="http://schemas.microsoft.com/office/drawing/2014/main" id="{E2CC6139-E679-4C4E-AFFB-76EA1D488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125">
              <a:extLst>
                <a:ext uri="{FF2B5EF4-FFF2-40B4-BE49-F238E27FC236}">
                  <a16:creationId xmlns:a16="http://schemas.microsoft.com/office/drawing/2014/main" id="{9507F8C0-A977-4699-8EF2-CF96FB838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137">
              <a:extLst>
                <a:ext uri="{FF2B5EF4-FFF2-40B4-BE49-F238E27FC236}">
                  <a16:creationId xmlns:a16="http://schemas.microsoft.com/office/drawing/2014/main" id="{F644FE9F-CA0D-4386-85E8-DCE42FC1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6">
              <a:extLst>
                <a:ext uri="{FF2B5EF4-FFF2-40B4-BE49-F238E27FC236}">
                  <a16:creationId xmlns:a16="http://schemas.microsoft.com/office/drawing/2014/main" id="{6B7EEE3F-5CAC-4235-903E-7C4DA0749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105">
              <a:extLst>
                <a:ext uri="{FF2B5EF4-FFF2-40B4-BE49-F238E27FC236}">
                  <a16:creationId xmlns:a16="http://schemas.microsoft.com/office/drawing/2014/main" id="{CF870EA8-C61A-4759-A096-E25A85991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106">
              <a:extLst>
                <a:ext uri="{FF2B5EF4-FFF2-40B4-BE49-F238E27FC236}">
                  <a16:creationId xmlns:a16="http://schemas.microsoft.com/office/drawing/2014/main" id="{46FE89C7-BA1B-4C2B-BDEC-7ED7B6D8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107">
              <a:extLst>
                <a:ext uri="{FF2B5EF4-FFF2-40B4-BE49-F238E27FC236}">
                  <a16:creationId xmlns:a16="http://schemas.microsoft.com/office/drawing/2014/main" id="{96F67A96-8892-4A05-9D0B-26F2322B94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108">
              <a:extLst>
                <a:ext uri="{FF2B5EF4-FFF2-40B4-BE49-F238E27FC236}">
                  <a16:creationId xmlns:a16="http://schemas.microsoft.com/office/drawing/2014/main" id="{5AFB3920-37B7-4162-8346-23E80DE13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109">
              <a:extLst>
                <a:ext uri="{FF2B5EF4-FFF2-40B4-BE49-F238E27FC236}">
                  <a16:creationId xmlns:a16="http://schemas.microsoft.com/office/drawing/2014/main" id="{21F45221-720F-4596-B680-E3517046F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110">
              <a:extLst>
                <a:ext uri="{FF2B5EF4-FFF2-40B4-BE49-F238E27FC236}">
                  <a16:creationId xmlns:a16="http://schemas.microsoft.com/office/drawing/2014/main" id="{767AB243-669A-4FAC-994C-C020AA8CD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111">
              <a:extLst>
                <a:ext uri="{FF2B5EF4-FFF2-40B4-BE49-F238E27FC236}">
                  <a16:creationId xmlns:a16="http://schemas.microsoft.com/office/drawing/2014/main" id="{6AD5D6CF-5C12-4BC1-BB09-E2934F729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112">
              <a:extLst>
                <a:ext uri="{FF2B5EF4-FFF2-40B4-BE49-F238E27FC236}">
                  <a16:creationId xmlns:a16="http://schemas.microsoft.com/office/drawing/2014/main" id="{0FCFFE49-652E-47DA-A8D4-8BEC69FC7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122">
              <a:extLst>
                <a:ext uri="{FF2B5EF4-FFF2-40B4-BE49-F238E27FC236}">
                  <a16:creationId xmlns:a16="http://schemas.microsoft.com/office/drawing/2014/main" id="{E466EE92-6CDE-441E-8F7B-5F203EBDD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130">
              <a:extLst>
                <a:ext uri="{FF2B5EF4-FFF2-40B4-BE49-F238E27FC236}">
                  <a16:creationId xmlns:a16="http://schemas.microsoft.com/office/drawing/2014/main" id="{8BD3B0DF-1F56-4C76-A317-73F93A0E76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131">
              <a:extLst>
                <a:ext uri="{FF2B5EF4-FFF2-40B4-BE49-F238E27FC236}">
                  <a16:creationId xmlns:a16="http://schemas.microsoft.com/office/drawing/2014/main" id="{48B057C9-2181-4BDD-BEC5-1949847002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132">
              <a:extLst>
                <a:ext uri="{FF2B5EF4-FFF2-40B4-BE49-F238E27FC236}">
                  <a16:creationId xmlns:a16="http://schemas.microsoft.com/office/drawing/2014/main" id="{38212522-50D0-4A8E-B678-8A8B51BEF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134">
              <a:extLst>
                <a:ext uri="{FF2B5EF4-FFF2-40B4-BE49-F238E27FC236}">
                  <a16:creationId xmlns:a16="http://schemas.microsoft.com/office/drawing/2014/main" id="{F29F5B2D-1DD0-4BD5-BD97-DE883935CB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135">
              <a:extLst>
                <a:ext uri="{FF2B5EF4-FFF2-40B4-BE49-F238E27FC236}">
                  <a16:creationId xmlns:a16="http://schemas.microsoft.com/office/drawing/2014/main" id="{F1C477DC-6A04-4B20-A709-A622EF7697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141">
              <a:extLst>
                <a:ext uri="{FF2B5EF4-FFF2-40B4-BE49-F238E27FC236}">
                  <a16:creationId xmlns:a16="http://schemas.microsoft.com/office/drawing/2014/main" id="{79AD175C-021D-4FD8-92A3-0733A001B1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91">
              <a:extLst>
                <a:ext uri="{FF2B5EF4-FFF2-40B4-BE49-F238E27FC236}">
                  <a16:creationId xmlns:a16="http://schemas.microsoft.com/office/drawing/2014/main" id="{C2471C35-AE3E-4563-9B5F-D60113EE7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92">
              <a:extLst>
                <a:ext uri="{FF2B5EF4-FFF2-40B4-BE49-F238E27FC236}">
                  <a16:creationId xmlns:a16="http://schemas.microsoft.com/office/drawing/2014/main" id="{01DDC91D-FF9F-4808-BA38-D9493CBD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93">
              <a:extLst>
                <a:ext uri="{FF2B5EF4-FFF2-40B4-BE49-F238E27FC236}">
                  <a16:creationId xmlns:a16="http://schemas.microsoft.com/office/drawing/2014/main" id="{14997950-39AA-4B4F-85C2-0C0E1C651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94">
              <a:extLst>
                <a:ext uri="{FF2B5EF4-FFF2-40B4-BE49-F238E27FC236}">
                  <a16:creationId xmlns:a16="http://schemas.microsoft.com/office/drawing/2014/main" id="{5354DF2D-7E69-4E2B-AF47-781270CD69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95">
              <a:extLst>
                <a:ext uri="{FF2B5EF4-FFF2-40B4-BE49-F238E27FC236}">
                  <a16:creationId xmlns:a16="http://schemas.microsoft.com/office/drawing/2014/main" id="{6DBBD82E-E2D5-40BD-B14A-9127A2761E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96">
              <a:extLst>
                <a:ext uri="{FF2B5EF4-FFF2-40B4-BE49-F238E27FC236}">
                  <a16:creationId xmlns:a16="http://schemas.microsoft.com/office/drawing/2014/main" id="{070633D4-8FD0-463E-8CF2-5F0896539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97">
              <a:extLst>
                <a:ext uri="{FF2B5EF4-FFF2-40B4-BE49-F238E27FC236}">
                  <a16:creationId xmlns:a16="http://schemas.microsoft.com/office/drawing/2014/main" id="{56F024AF-F85F-4E84-A8EC-6BF1B34ABF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98">
              <a:extLst>
                <a:ext uri="{FF2B5EF4-FFF2-40B4-BE49-F238E27FC236}">
                  <a16:creationId xmlns:a16="http://schemas.microsoft.com/office/drawing/2014/main" id="{C186DFE2-A767-434D-8D2F-2E01161BB0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99">
              <a:extLst>
                <a:ext uri="{FF2B5EF4-FFF2-40B4-BE49-F238E27FC236}">
                  <a16:creationId xmlns:a16="http://schemas.microsoft.com/office/drawing/2014/main" id="{24B53F6E-FB17-43E6-B854-F64C69319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100">
              <a:extLst>
                <a:ext uri="{FF2B5EF4-FFF2-40B4-BE49-F238E27FC236}">
                  <a16:creationId xmlns:a16="http://schemas.microsoft.com/office/drawing/2014/main" id="{ED2B3000-7E43-40B3-8DDC-30A192C2EF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101">
              <a:extLst>
                <a:ext uri="{FF2B5EF4-FFF2-40B4-BE49-F238E27FC236}">
                  <a16:creationId xmlns:a16="http://schemas.microsoft.com/office/drawing/2014/main" id="{954F0369-F47B-42EE-874C-1D61230627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104">
              <a:extLst>
                <a:ext uri="{FF2B5EF4-FFF2-40B4-BE49-F238E27FC236}">
                  <a16:creationId xmlns:a16="http://schemas.microsoft.com/office/drawing/2014/main" id="{A2CD83E2-ED65-4FE4-8EC5-2C2DF47302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113">
              <a:extLst>
                <a:ext uri="{FF2B5EF4-FFF2-40B4-BE49-F238E27FC236}">
                  <a16:creationId xmlns:a16="http://schemas.microsoft.com/office/drawing/2014/main" id="{8D5A815E-CF41-4E9C-8CD3-36EDB5A685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114">
              <a:extLst>
                <a:ext uri="{FF2B5EF4-FFF2-40B4-BE49-F238E27FC236}">
                  <a16:creationId xmlns:a16="http://schemas.microsoft.com/office/drawing/2014/main" id="{173F30A4-E83D-4322-A914-05931C4F04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115">
              <a:extLst>
                <a:ext uri="{FF2B5EF4-FFF2-40B4-BE49-F238E27FC236}">
                  <a16:creationId xmlns:a16="http://schemas.microsoft.com/office/drawing/2014/main" id="{52032C09-2C40-406F-BFF8-E81D3610C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120">
              <a:extLst>
                <a:ext uri="{FF2B5EF4-FFF2-40B4-BE49-F238E27FC236}">
                  <a16:creationId xmlns:a16="http://schemas.microsoft.com/office/drawing/2014/main" id="{B0D3B0AB-E6D6-479C-8E87-2774CB053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121">
              <a:extLst>
                <a:ext uri="{FF2B5EF4-FFF2-40B4-BE49-F238E27FC236}">
                  <a16:creationId xmlns:a16="http://schemas.microsoft.com/office/drawing/2014/main" id="{B98D014A-FB57-4DC0-A679-277AA74519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125">
              <a:extLst>
                <a:ext uri="{FF2B5EF4-FFF2-40B4-BE49-F238E27FC236}">
                  <a16:creationId xmlns:a16="http://schemas.microsoft.com/office/drawing/2014/main" id="{A9114F21-905F-41A9-9834-CF6A858BB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126">
              <a:extLst>
                <a:ext uri="{FF2B5EF4-FFF2-40B4-BE49-F238E27FC236}">
                  <a16:creationId xmlns:a16="http://schemas.microsoft.com/office/drawing/2014/main" id="{8A661522-7869-4F7D-A854-02B3EEA276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127">
              <a:extLst>
                <a:ext uri="{FF2B5EF4-FFF2-40B4-BE49-F238E27FC236}">
                  <a16:creationId xmlns:a16="http://schemas.microsoft.com/office/drawing/2014/main" id="{C49583B9-0FE7-4AFC-852A-C58843E1DB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128">
              <a:extLst>
                <a:ext uri="{FF2B5EF4-FFF2-40B4-BE49-F238E27FC236}">
                  <a16:creationId xmlns:a16="http://schemas.microsoft.com/office/drawing/2014/main" id="{B36BAAF8-FE45-4D1D-A3BE-1D62A2661E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129">
              <a:extLst>
                <a:ext uri="{FF2B5EF4-FFF2-40B4-BE49-F238E27FC236}">
                  <a16:creationId xmlns:a16="http://schemas.microsoft.com/office/drawing/2014/main" id="{C79D3BA5-2AB3-44E9-8C22-52899F4B92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133">
              <a:extLst>
                <a:ext uri="{FF2B5EF4-FFF2-40B4-BE49-F238E27FC236}">
                  <a16:creationId xmlns:a16="http://schemas.microsoft.com/office/drawing/2014/main" id="{B53B0891-9C15-4F4E-8C59-5E67D17A6B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136">
              <a:extLst>
                <a:ext uri="{FF2B5EF4-FFF2-40B4-BE49-F238E27FC236}">
                  <a16:creationId xmlns:a16="http://schemas.microsoft.com/office/drawing/2014/main" id="{DBA17A13-65B0-4D16-934B-E4B3E88C99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137">
              <a:extLst>
                <a:ext uri="{FF2B5EF4-FFF2-40B4-BE49-F238E27FC236}">
                  <a16:creationId xmlns:a16="http://schemas.microsoft.com/office/drawing/2014/main" id="{A66728DD-D71E-44D2-9CDA-77449C741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138">
              <a:extLst>
                <a:ext uri="{FF2B5EF4-FFF2-40B4-BE49-F238E27FC236}">
                  <a16:creationId xmlns:a16="http://schemas.microsoft.com/office/drawing/2014/main" id="{074C65AC-369B-46DB-ABAB-F3DD01123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140">
              <a:extLst>
                <a:ext uri="{FF2B5EF4-FFF2-40B4-BE49-F238E27FC236}">
                  <a16:creationId xmlns:a16="http://schemas.microsoft.com/office/drawing/2014/main" id="{5920B394-E09B-4CB0-A2B7-3F2BC69E6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142">
              <a:extLst>
                <a:ext uri="{FF2B5EF4-FFF2-40B4-BE49-F238E27FC236}">
                  <a16:creationId xmlns:a16="http://schemas.microsoft.com/office/drawing/2014/main" id="{556A1B09-6FE9-470F-9187-65F049EEE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125">
              <a:extLst>
                <a:ext uri="{FF2B5EF4-FFF2-40B4-BE49-F238E27FC236}">
                  <a16:creationId xmlns:a16="http://schemas.microsoft.com/office/drawing/2014/main" id="{9F9B4E83-6C6C-43B5-A787-34BC40F69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137">
              <a:extLst>
                <a:ext uri="{FF2B5EF4-FFF2-40B4-BE49-F238E27FC236}">
                  <a16:creationId xmlns:a16="http://schemas.microsoft.com/office/drawing/2014/main" id="{3FC534A7-3A47-45F1-A358-1FBADC7CE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0891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6DEB1-C9DE-4CD2-2C7C-02E481AEBA60}"/>
              </a:ext>
            </a:extLst>
          </p:cNvPr>
          <p:cNvSpPr>
            <a:spLocks noGrp="1"/>
          </p:cNvSpPr>
          <p:nvPr>
            <p:ph type="title"/>
          </p:nvPr>
        </p:nvSpPr>
        <p:spPr>
          <a:xfrm>
            <a:off x="81557" y="-39188"/>
            <a:ext cx="9634011" cy="1325563"/>
          </a:xfrm>
        </p:spPr>
        <p:txBody>
          <a:bodyPr>
            <a:normAutofit/>
          </a:bodyPr>
          <a:lstStyle/>
          <a:p>
            <a:r>
              <a:rPr lang="en-US" sz="4800" dirty="0"/>
              <a:t>Victim Services </a:t>
            </a:r>
          </a:p>
        </p:txBody>
      </p:sp>
      <p:graphicFrame>
        <p:nvGraphicFramePr>
          <p:cNvPr id="8" name="Chart 7">
            <a:extLst>
              <a:ext uri="{FF2B5EF4-FFF2-40B4-BE49-F238E27FC236}">
                <a16:creationId xmlns:a16="http://schemas.microsoft.com/office/drawing/2014/main" id="{3B0E8E2C-D48C-D1C9-55D7-0C08E2ACA382}"/>
              </a:ext>
            </a:extLst>
          </p:cNvPr>
          <p:cNvGraphicFramePr/>
          <p:nvPr>
            <p:extLst>
              <p:ext uri="{D42A27DB-BD31-4B8C-83A1-F6EECF244321}">
                <p14:modId xmlns:p14="http://schemas.microsoft.com/office/powerpoint/2010/main" val="1318242768"/>
              </p:ext>
            </p:extLst>
          </p:nvPr>
        </p:nvGraphicFramePr>
        <p:xfrm>
          <a:off x="5920510" y="282607"/>
          <a:ext cx="5089781" cy="3043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7C6B5E7-57ED-2BA3-FB62-A465435C077C}"/>
              </a:ext>
            </a:extLst>
          </p:cNvPr>
          <p:cNvGraphicFramePr/>
          <p:nvPr>
            <p:extLst>
              <p:ext uri="{D42A27DB-BD31-4B8C-83A1-F6EECF244321}">
                <p14:modId xmlns:p14="http://schemas.microsoft.com/office/powerpoint/2010/main" val="3420084942"/>
              </p:ext>
            </p:extLst>
          </p:nvPr>
        </p:nvGraphicFramePr>
        <p:xfrm>
          <a:off x="6123889" y="3326072"/>
          <a:ext cx="5467132" cy="33731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5D044602-0DDC-6084-2F4A-2DACD008C877}"/>
              </a:ext>
            </a:extLst>
          </p:cNvPr>
          <p:cNvGraphicFramePr/>
          <p:nvPr>
            <p:extLst>
              <p:ext uri="{D42A27DB-BD31-4B8C-83A1-F6EECF244321}">
                <p14:modId xmlns:p14="http://schemas.microsoft.com/office/powerpoint/2010/main" val="148746193"/>
              </p:ext>
            </p:extLst>
          </p:nvPr>
        </p:nvGraphicFramePr>
        <p:xfrm>
          <a:off x="600979" y="3429000"/>
          <a:ext cx="5116945" cy="3225034"/>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3F3AEBD5-14C0-041C-145B-0639CCF1AECA}"/>
              </a:ext>
            </a:extLst>
          </p:cNvPr>
          <p:cNvSpPr txBox="1"/>
          <p:nvPr/>
        </p:nvSpPr>
        <p:spPr>
          <a:xfrm>
            <a:off x="702579" y="1804339"/>
            <a:ext cx="5015345" cy="707886"/>
          </a:xfrm>
          <a:prstGeom prst="rect">
            <a:avLst/>
          </a:prstGeom>
          <a:noFill/>
        </p:spPr>
        <p:txBody>
          <a:bodyPr wrap="square" rtlCol="0">
            <a:spAutoFit/>
          </a:bodyPr>
          <a:lstStyle/>
          <a:p>
            <a:r>
              <a:rPr lang="en-US" sz="4000" i="1" dirty="0">
                <a:ln w="0"/>
                <a:solidFill>
                  <a:schemeClr val="accent1"/>
                </a:solidFill>
                <a:effectLst>
                  <a:outerShdw blurRad="38100" dist="25400" dir="5400000" algn="ctr" rotWithShape="0">
                    <a:srgbClr val="6E747A">
                      <a:alpha val="43000"/>
                    </a:srgbClr>
                  </a:outerShdw>
                </a:effectLst>
              </a:rPr>
              <a:t>Total Served : 7,331</a:t>
            </a:r>
          </a:p>
        </p:txBody>
      </p:sp>
    </p:spTree>
    <p:extLst>
      <p:ext uri="{BB962C8B-B14F-4D97-AF65-F5344CB8AC3E}">
        <p14:creationId xmlns:p14="http://schemas.microsoft.com/office/powerpoint/2010/main" val="370768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6A692-3B6B-F55F-7AC6-02431F942262}"/>
              </a:ext>
            </a:extLst>
          </p:cNvPr>
          <p:cNvSpPr>
            <a:spLocks noGrp="1"/>
          </p:cNvSpPr>
          <p:nvPr>
            <p:ph type="title"/>
          </p:nvPr>
        </p:nvSpPr>
        <p:spPr>
          <a:xfrm>
            <a:off x="175125" y="53414"/>
            <a:ext cx="9634538" cy="1325562"/>
          </a:xfrm>
        </p:spPr>
        <p:txBody>
          <a:bodyPr>
            <a:normAutofit/>
          </a:bodyPr>
          <a:lstStyle/>
          <a:p>
            <a:r>
              <a:rPr lang="en-US" sz="4800" dirty="0"/>
              <a:t>Victim Services </a:t>
            </a:r>
          </a:p>
        </p:txBody>
      </p:sp>
      <p:graphicFrame>
        <p:nvGraphicFramePr>
          <p:cNvPr id="7" name="Diagram 6">
            <a:extLst>
              <a:ext uri="{FF2B5EF4-FFF2-40B4-BE49-F238E27FC236}">
                <a16:creationId xmlns:a16="http://schemas.microsoft.com/office/drawing/2014/main" id="{888EE084-91DB-6E46-A670-1B77145ADCA3}"/>
              </a:ext>
            </a:extLst>
          </p:cNvPr>
          <p:cNvGraphicFramePr/>
          <p:nvPr>
            <p:extLst>
              <p:ext uri="{D42A27DB-BD31-4B8C-83A1-F6EECF244321}">
                <p14:modId xmlns:p14="http://schemas.microsoft.com/office/powerpoint/2010/main" val="1844844535"/>
              </p:ext>
            </p:extLst>
          </p:nvPr>
        </p:nvGraphicFramePr>
        <p:xfrm>
          <a:off x="347782" y="1241421"/>
          <a:ext cx="4959926" cy="5206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952CA1B4-DC4D-EBE1-07CA-A0600D4829BE}"/>
              </a:ext>
            </a:extLst>
          </p:cNvPr>
          <p:cNvGraphicFramePr>
            <a:graphicFrameLocks noGrp="1"/>
          </p:cNvGraphicFramePr>
          <p:nvPr>
            <p:extLst>
              <p:ext uri="{D42A27DB-BD31-4B8C-83A1-F6EECF244321}">
                <p14:modId xmlns:p14="http://schemas.microsoft.com/office/powerpoint/2010/main" val="2604210504"/>
              </p:ext>
            </p:extLst>
          </p:nvPr>
        </p:nvGraphicFramePr>
        <p:xfrm>
          <a:off x="6285344" y="2065106"/>
          <a:ext cx="4775201" cy="4157136"/>
        </p:xfrm>
        <a:graphic>
          <a:graphicData uri="http://schemas.openxmlformats.org/drawingml/2006/table">
            <a:tbl>
              <a:tblPr firstRow="1" bandRow="1">
                <a:tableStyleId>{5C22544A-7EE6-4342-B048-85BDC9FD1C3A}</a:tableStyleId>
              </a:tblPr>
              <a:tblGrid>
                <a:gridCol w="2041236">
                  <a:extLst>
                    <a:ext uri="{9D8B030D-6E8A-4147-A177-3AD203B41FA5}">
                      <a16:colId xmlns:a16="http://schemas.microsoft.com/office/drawing/2014/main" val="77707834"/>
                    </a:ext>
                  </a:extLst>
                </a:gridCol>
                <a:gridCol w="2733965">
                  <a:extLst>
                    <a:ext uri="{9D8B030D-6E8A-4147-A177-3AD203B41FA5}">
                      <a16:colId xmlns:a16="http://schemas.microsoft.com/office/drawing/2014/main" val="2681209285"/>
                    </a:ext>
                  </a:extLst>
                </a:gridCol>
              </a:tblGrid>
              <a:tr h="519642">
                <a:tc>
                  <a:txBody>
                    <a:bodyPr/>
                    <a:lstStyle/>
                    <a:p>
                      <a:pPr algn="ctr"/>
                      <a:r>
                        <a:rPr lang="en-US" dirty="0"/>
                        <a:t>Top Services </a:t>
                      </a:r>
                    </a:p>
                  </a:txBody>
                  <a:tcPr/>
                </a:tc>
                <a:tc>
                  <a:txBody>
                    <a:bodyPr/>
                    <a:lstStyle/>
                    <a:p>
                      <a:pPr algn="ctr"/>
                      <a:r>
                        <a:rPr lang="en-US" dirty="0"/>
                        <a:t>Count </a:t>
                      </a:r>
                    </a:p>
                  </a:txBody>
                  <a:tcPr/>
                </a:tc>
                <a:extLst>
                  <a:ext uri="{0D108BD9-81ED-4DB2-BD59-A6C34878D82A}">
                    <a16:rowId xmlns:a16="http://schemas.microsoft.com/office/drawing/2014/main" val="2311910737"/>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Individual Advocacy </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102,637 </a:t>
                      </a:r>
                    </a:p>
                  </a:txBody>
                  <a:tcPr marL="9525" marR="9525" marT="9525" marB="0" anchor="ctr"/>
                </a:tc>
                <a:extLst>
                  <a:ext uri="{0D108BD9-81ED-4DB2-BD59-A6C34878D82A}">
                    <a16:rowId xmlns:a16="http://schemas.microsoft.com/office/drawing/2014/main" val="164862209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Benight</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73,697 </a:t>
                      </a:r>
                    </a:p>
                  </a:txBody>
                  <a:tcPr marL="9525" marR="9525" marT="9525" marB="0" anchor="ctr"/>
                </a:tc>
                <a:extLst>
                  <a:ext uri="{0D108BD9-81ED-4DB2-BD59-A6C34878D82A}">
                    <a16:rowId xmlns:a16="http://schemas.microsoft.com/office/drawing/2014/main" val="45919527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Support Group</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50,763 </a:t>
                      </a:r>
                    </a:p>
                  </a:txBody>
                  <a:tcPr marL="9525" marR="9525" marT="9525" marB="0" anchor="ctr"/>
                </a:tc>
                <a:extLst>
                  <a:ext uri="{0D108BD9-81ED-4DB2-BD59-A6C34878D82A}">
                    <a16:rowId xmlns:a16="http://schemas.microsoft.com/office/drawing/2014/main" val="758551700"/>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Individual Counseling</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29,353 </a:t>
                      </a:r>
                    </a:p>
                  </a:txBody>
                  <a:tcPr marL="9525" marR="9525" marT="9525" marB="0" anchor="ctr"/>
                </a:tc>
                <a:extLst>
                  <a:ext uri="{0D108BD9-81ED-4DB2-BD59-A6C34878D82A}">
                    <a16:rowId xmlns:a16="http://schemas.microsoft.com/office/drawing/2014/main" val="2756342836"/>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Emergency Financial</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20,317 </a:t>
                      </a:r>
                    </a:p>
                  </a:txBody>
                  <a:tcPr marL="9525" marR="9525" marT="9525" marB="0" anchor="ctr"/>
                </a:tc>
                <a:extLst>
                  <a:ext uri="{0D108BD9-81ED-4DB2-BD59-A6C34878D82A}">
                    <a16:rowId xmlns:a16="http://schemas.microsoft.com/office/drawing/2014/main" val="4213696044"/>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Hotline Counseling</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18,323 </a:t>
                      </a:r>
                    </a:p>
                  </a:txBody>
                  <a:tcPr marL="9525" marR="9525" marT="9525" marB="0" anchor="ctr"/>
                </a:tc>
                <a:extLst>
                  <a:ext uri="{0D108BD9-81ED-4DB2-BD59-A6C34878D82A}">
                    <a16:rowId xmlns:a16="http://schemas.microsoft.com/office/drawing/2014/main" val="613603443"/>
                  </a:ext>
                </a:extLst>
              </a:tr>
              <a:tr h="519642">
                <a:tc>
                  <a:txBody>
                    <a:bodyPr/>
                    <a:lstStyle/>
                    <a:p>
                      <a:pPr algn="ctr" fontAlgn="ctr"/>
                      <a:r>
                        <a:rPr lang="en-US" sz="1600" b="0" i="0" u="none" strike="noStrike" dirty="0">
                          <a:solidFill>
                            <a:srgbClr val="000000"/>
                          </a:solidFill>
                          <a:effectLst/>
                          <a:latin typeface="Aptos Narrow" panose="020B0004020202020204" pitchFamily="34" charset="0"/>
                        </a:rPr>
                        <a:t>Crisis Intervention </a:t>
                      </a:r>
                    </a:p>
                  </a:txBody>
                  <a:tcPr marL="9525" marR="9525" marT="9525" marB="0" anchor="ctr"/>
                </a:tc>
                <a:tc>
                  <a:txBody>
                    <a:bodyPr/>
                    <a:lstStyle/>
                    <a:p>
                      <a:pPr algn="ctr" fontAlgn="ctr"/>
                      <a:r>
                        <a:rPr lang="en-US" sz="1600" b="0" i="0" u="none" strike="noStrike" dirty="0">
                          <a:solidFill>
                            <a:srgbClr val="000000"/>
                          </a:solidFill>
                          <a:effectLst/>
                          <a:latin typeface="Aptos Narrow" panose="020B0004020202020204" pitchFamily="34" charset="0"/>
                        </a:rPr>
                        <a:t>          17,131 </a:t>
                      </a:r>
                    </a:p>
                  </a:txBody>
                  <a:tcPr marL="9525" marR="9525" marT="9525" marB="0" anchor="ctr"/>
                </a:tc>
                <a:extLst>
                  <a:ext uri="{0D108BD9-81ED-4DB2-BD59-A6C34878D82A}">
                    <a16:rowId xmlns:a16="http://schemas.microsoft.com/office/drawing/2014/main" val="25945520"/>
                  </a:ext>
                </a:extLst>
              </a:tr>
            </a:tbl>
          </a:graphicData>
        </a:graphic>
      </p:graphicFrame>
      <p:sp>
        <p:nvSpPr>
          <p:cNvPr id="9" name="TextBox 8">
            <a:extLst>
              <a:ext uri="{FF2B5EF4-FFF2-40B4-BE49-F238E27FC236}">
                <a16:creationId xmlns:a16="http://schemas.microsoft.com/office/drawing/2014/main" id="{1A70FF04-0471-B2DD-0AE0-1E675C5D21F9}"/>
              </a:ext>
            </a:extLst>
          </p:cNvPr>
          <p:cNvSpPr txBox="1"/>
          <p:nvPr/>
        </p:nvSpPr>
        <p:spPr>
          <a:xfrm>
            <a:off x="6096000" y="428342"/>
            <a:ext cx="5153890" cy="1323439"/>
          </a:xfrm>
          <a:prstGeom prst="rect">
            <a:avLst/>
          </a:prstGeom>
          <a:noFill/>
        </p:spPr>
        <p:txBody>
          <a:bodyPr wrap="square" rtlCol="0">
            <a:spAutoFit/>
          </a:bodyPr>
          <a:lstStyle/>
          <a:p>
            <a:pPr algn="ctr"/>
            <a:r>
              <a:rPr lang="en-US" sz="4000" i="1" dirty="0">
                <a:ln w="0"/>
                <a:solidFill>
                  <a:schemeClr val="accent1"/>
                </a:solidFill>
                <a:effectLst>
                  <a:outerShdw blurRad="38100" dist="25400" dir="5400000" algn="ctr" rotWithShape="0">
                    <a:srgbClr val="6E747A">
                      <a:alpha val="43000"/>
                    </a:srgbClr>
                  </a:outerShdw>
                </a:effectLst>
              </a:rPr>
              <a:t>Total Services: 361,614 </a:t>
            </a:r>
          </a:p>
        </p:txBody>
      </p:sp>
    </p:spTree>
    <p:extLst>
      <p:ext uri="{BB962C8B-B14F-4D97-AF65-F5344CB8AC3E}">
        <p14:creationId xmlns:p14="http://schemas.microsoft.com/office/powerpoint/2010/main" val="1095026051"/>
      </p:ext>
    </p:extLst>
  </p:cSld>
  <p:clrMapOvr>
    <a:masterClrMapping/>
  </p:clrMapOvr>
</p:sld>
</file>

<file path=ppt/theme/theme1.xml><?xml version="1.0" encoding="utf-8"?>
<a:theme xmlns:a="http://schemas.openxmlformats.org/drawingml/2006/main" name="Bohemian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1211</TotalTime>
  <Words>728</Words>
  <Application>Microsoft Office PowerPoint</Application>
  <PresentationFormat>Widescreen</PresentationFormat>
  <Paragraphs>184</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Narrow</vt:lpstr>
      <vt:lpstr>Arial</vt:lpstr>
      <vt:lpstr>Avenir Next LT Pro</vt:lpstr>
      <vt:lpstr>Modern Love</vt:lpstr>
      <vt:lpstr>Roboto</vt:lpstr>
      <vt:lpstr>BohemianVTI</vt:lpstr>
      <vt:lpstr>CDVSA  Data  Present, Transitions, &amp; Future </vt:lpstr>
      <vt:lpstr>Federal Grants </vt:lpstr>
      <vt:lpstr>VOCA </vt:lpstr>
      <vt:lpstr>FVPSA Core (Regular Fvpsa) </vt:lpstr>
      <vt:lpstr>FVPSA ARPA </vt:lpstr>
      <vt:lpstr>OVC-DISC (Transforming Victim Services Grant) </vt:lpstr>
      <vt:lpstr>State Fiscal Year 2024 </vt:lpstr>
      <vt:lpstr>Victim Services </vt:lpstr>
      <vt:lpstr>Victim Services </vt:lpstr>
      <vt:lpstr>Enhanced Service: Child Advocacy Centers </vt:lpstr>
      <vt:lpstr>Enhanced Service: Child Advocacy Centers </vt:lpstr>
      <vt:lpstr>Enhanced Service: Legal Assistance </vt:lpstr>
      <vt:lpstr>Enhanced Service: Legal Assistance  </vt:lpstr>
      <vt:lpstr>Enhanced Service: Mental Health  </vt:lpstr>
      <vt:lpstr>Enhanced Service: Mental Health   </vt:lpstr>
      <vt:lpstr>Transitions &amp; Updates  </vt:lpstr>
      <vt:lpstr>Vela </vt:lpstr>
      <vt:lpstr>Data = Credit </vt:lpstr>
      <vt:lpstr>Please always reach out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Mohn, Catherine (DPS)</dc:creator>
  <cp:lastModifiedBy>Mohn, Catherine (DPS)</cp:lastModifiedBy>
  <cp:revision>4</cp:revision>
  <dcterms:created xsi:type="dcterms:W3CDTF">2024-10-22T19:53:18Z</dcterms:created>
  <dcterms:modified xsi:type="dcterms:W3CDTF">2024-10-23T16:29:24Z</dcterms:modified>
</cp:coreProperties>
</file>